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olors6.xml" ContentType="application/vnd.ms-office.chartcolor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style7.xml" ContentType="application/vnd.ms-office.chartstyl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style3.xml" ContentType="application/vnd.ms-office.chart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hart4.xml" ContentType="application/vnd.openxmlformats-officedocument.drawingml.chart+xml"/>
  <Override PartName="/ppt/charts/style6.xml" ContentType="application/vnd.ms-office.chartstyl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rts/style2.xml" ContentType="application/vnd.ms-office.chartstyle+xml"/>
  <Override PartName="/ppt/charts/colors8.xml" ContentType="application/vnd.ms-office.chartcolor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5" r:id="rId3"/>
  </p:sldMasterIdLst>
  <p:sldIdLst>
    <p:sldId id="438" r:id="rId4"/>
    <p:sldId id="441" r:id="rId5"/>
    <p:sldId id="257" r:id="rId6"/>
    <p:sldId id="259" r:id="rId7"/>
    <p:sldId id="286" r:id="rId8"/>
    <p:sldId id="260" r:id="rId9"/>
    <p:sldId id="289" r:id="rId10"/>
    <p:sldId id="261" r:id="rId11"/>
    <p:sldId id="292" r:id="rId12"/>
    <p:sldId id="262" r:id="rId13"/>
    <p:sldId id="295" r:id="rId14"/>
    <p:sldId id="263" r:id="rId15"/>
    <p:sldId id="298" r:id="rId16"/>
    <p:sldId id="264" r:id="rId17"/>
    <p:sldId id="301" r:id="rId18"/>
    <p:sldId id="265" r:id="rId19"/>
    <p:sldId id="304" r:id="rId20"/>
    <p:sldId id="266" r:id="rId21"/>
    <p:sldId id="307" r:id="rId22"/>
    <p:sldId id="267" r:id="rId23"/>
    <p:sldId id="310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480" r:id="rId32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Φωτεινό στυλ 3 - Έμφαση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93" d="100"/>
          <a:sy n="93" d="100"/>
        </p:scale>
        <p:origin x="-1602" y="-102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Da%20Boss\Documents\3-REPOSITION\2022\39%20-%20&#928;&#945;&#957;&#949;&#955;&#955;&#945;&#948;&#953;&#954;&#942;\Book1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Da%20Boss\Documents\3-REPOSITION\2022\39%20-%20&#928;&#945;&#957;&#949;&#955;&#955;&#945;&#948;&#953;&#954;&#942;\Book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Da%20Boss\Documents\3-REPOSITION\2022\39%20-%20&#928;&#945;&#957;&#949;&#955;&#955;&#945;&#948;&#953;&#954;&#942;\Book1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Da%20Boss\Documents\3-REPOSITION\2022\39%20-%20&#928;&#945;&#957;&#949;&#955;&#955;&#945;&#948;&#953;&#954;&#942;\Book1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Da%20Boss\Documents\3-REPOSITION\2022\39%20-%20&#928;&#945;&#957;&#949;&#955;&#955;&#945;&#948;&#953;&#954;&#942;\Book1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Sheet1!$A$5:$A$13</c:f>
              <c:strCache>
                <c:ptCount val="9"/>
                <c:pt idx="0">
                  <c:v>(ΔΓ/ΔΑ)</c:v>
                </c:pt>
                <c:pt idx="1">
                  <c:v>Φυσικές καταστροφές</c:v>
                </c:pt>
                <c:pt idx="2">
                  <c:v>Μεταναστευτικό</c:v>
                </c:pt>
                <c:pt idx="3">
                  <c:v>Εγκληματικότητα. Βία/ παραβατικότητα</c:v>
                </c:pt>
                <c:pt idx="4">
                  <c:v>Η Εξέλιξη του πολέμου στην Ουκρανία</c:v>
                </c:pt>
                <c:pt idx="5">
                  <c:v>Πανδημία</c:v>
                </c:pt>
                <c:pt idx="6">
                  <c:v>Εθνικά θέματα/ Ελληνοτουρκικά</c:v>
                </c:pt>
                <c:pt idx="7">
                  <c:v>Η πορεία της Οικονομίας</c:v>
                </c:pt>
                <c:pt idx="8">
                  <c:v>Ακρίβεια</c:v>
                </c:pt>
              </c:strCache>
            </c:strRef>
          </c:cat>
          <c:val>
            <c:numRef>
              <c:f>Sheet1!$C$5:$C$13</c:f>
              <c:numCache>
                <c:formatCode>0.0</c:formatCode>
                <c:ptCount val="9"/>
                <c:pt idx="0">
                  <c:v>1.5601023017902762</c:v>
                </c:pt>
                <c:pt idx="1">
                  <c:v>0.70234113712374346</c:v>
                </c:pt>
                <c:pt idx="2">
                  <c:v>1.8227424749163827</c:v>
                </c:pt>
                <c:pt idx="3">
                  <c:v>2.4877041117450256</c:v>
                </c:pt>
                <c:pt idx="4">
                  <c:v>5.109187487704097</c:v>
                </c:pt>
                <c:pt idx="5">
                  <c:v>7.1119417666732048</c:v>
                </c:pt>
                <c:pt idx="6">
                  <c:v>25.544953767460093</c:v>
                </c:pt>
                <c:pt idx="7">
                  <c:v>42.853629746212846</c:v>
                </c:pt>
                <c:pt idx="8">
                  <c:v>46.643714341924074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8E-4110-BB6F-E10FAD60F19B}"/>
            </c:ext>
          </c:extLst>
        </c:ser>
        <c:dLbls>
          <c:showVal val="1"/>
        </c:dLbls>
        <c:shape val="box"/>
        <c:axId val="104034304"/>
        <c:axId val="104035840"/>
        <c:axId val="0"/>
      </c:bar3DChart>
      <c:catAx>
        <c:axId val="104034304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04035840"/>
        <c:crosses val="autoZero"/>
        <c:auto val="1"/>
        <c:lblAlgn val="ctr"/>
        <c:lblOffset val="100"/>
      </c:catAx>
      <c:valAx>
        <c:axId val="104035840"/>
        <c:scaling>
          <c:orientation val="minMax"/>
        </c:scaling>
        <c:delete val="1"/>
        <c:axPos val="b"/>
        <c:numFmt formatCode="0.0" sourceLinked="1"/>
        <c:tickLblPos val="none"/>
        <c:crossAx val="104034304"/>
        <c:crosses val="autoZero"/>
        <c:crossBetween val="between"/>
      </c:valAx>
    </c:plotArea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EE2-4F96-9B4D-E00F5B010C50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EE2-4F96-9B4D-E00F5B010C50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EE2-4F96-9B4D-E00F5B010C50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EE2-4F96-9B4D-E00F5B010C50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EE2-4F96-9B4D-E00F5B010C50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Sheet1!$B$81:$B$85</c:f>
              <c:strCache>
                <c:ptCount val="5"/>
                <c:pt idx="0">
                  <c:v>ΘΕΤΙΚΑ</c:v>
                </c:pt>
                <c:pt idx="1">
                  <c:v>ΜΑΛΛΟΝ ΘΕΤΙΚΑ</c:v>
                </c:pt>
                <c:pt idx="2">
                  <c:v>ΜΑΛΛΟΝ ΑΡΝΗΤΙΚΑ</c:v>
                </c:pt>
                <c:pt idx="3">
                  <c:v>ΑΡΝΗΤΙΚΑ</c:v>
                </c:pt>
                <c:pt idx="4">
                  <c:v>ΔΓ/ΔΑ</c:v>
                </c:pt>
              </c:strCache>
            </c:strRef>
          </c:cat>
          <c:val>
            <c:numRef>
              <c:f>Sheet1!$E$81:$E$85</c:f>
              <c:numCache>
                <c:formatCode>0.0</c:formatCode>
                <c:ptCount val="5"/>
                <c:pt idx="0">
                  <c:v>25.739720637418806</c:v>
                </c:pt>
                <c:pt idx="1">
                  <c:v>23.302183749754089</c:v>
                </c:pt>
                <c:pt idx="2">
                  <c:v>14.131418453669115</c:v>
                </c:pt>
                <c:pt idx="3">
                  <c:v>34.834743261853241</c:v>
                </c:pt>
                <c:pt idx="4">
                  <c:v>1.9919338973047456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D1-40F9-8F8D-1F8A512D862A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Sheet1!$B$89:$B$93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Sheet1!$E$89:$E$93</c:f>
              <c:numCache>
                <c:formatCode>0.0</c:formatCode>
                <c:ptCount val="5"/>
                <c:pt idx="0">
                  <c:v>39.70784969506191</c:v>
                </c:pt>
                <c:pt idx="1">
                  <c:v>24.146173519575076</c:v>
                </c:pt>
                <c:pt idx="2">
                  <c:v>31.865040330513491</c:v>
                </c:pt>
                <c:pt idx="3">
                  <c:v>1.9801298445799767</c:v>
                </c:pt>
                <c:pt idx="4">
                  <c:v>2.300806610269531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87-48F3-9149-E540A82B104D}"/>
            </c:ext>
          </c:extLst>
        </c:ser>
        <c:dLbls>
          <c:showVal val="1"/>
        </c:dLbls>
        <c:shape val="box"/>
        <c:axId val="105691392"/>
        <c:axId val="105701376"/>
        <c:axId val="0"/>
      </c:bar3DChart>
      <c:catAx>
        <c:axId val="105691392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5701376"/>
        <c:crosses val="autoZero"/>
        <c:auto val="1"/>
        <c:lblAlgn val="ctr"/>
        <c:lblOffset val="100"/>
      </c:catAx>
      <c:valAx>
        <c:axId val="105701376"/>
        <c:scaling>
          <c:orientation val="minMax"/>
        </c:scaling>
        <c:delete val="1"/>
        <c:axPos val="l"/>
        <c:numFmt formatCode="0.0" sourceLinked="1"/>
        <c:tickLblPos val="none"/>
        <c:crossAx val="105691392"/>
        <c:crosses val="autoZero"/>
        <c:crossBetween val="between"/>
      </c:valAx>
    </c:plotArea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Sheet1!$B$97:$B$101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Sheet1!$E$97:$E$101</c:f>
              <c:numCache>
                <c:formatCode>0.0</c:formatCode>
                <c:ptCount val="5"/>
                <c:pt idx="0">
                  <c:v>41.026952587054836</c:v>
                </c:pt>
                <c:pt idx="1">
                  <c:v>21.791265000983696</c:v>
                </c:pt>
                <c:pt idx="2">
                  <c:v>31.509935077710036</c:v>
                </c:pt>
                <c:pt idx="3">
                  <c:v>2.2712964784576086</c:v>
                </c:pt>
                <c:pt idx="4">
                  <c:v>3.4005508557938313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36-4668-B75A-DB5F6E5E4855}"/>
            </c:ext>
          </c:extLst>
        </c:ser>
        <c:dLbls>
          <c:showVal val="1"/>
        </c:dLbls>
        <c:shape val="box"/>
        <c:axId val="105761024"/>
        <c:axId val="105766912"/>
        <c:axId val="0"/>
      </c:bar3DChart>
      <c:catAx>
        <c:axId val="10576102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5766912"/>
        <c:crosses val="autoZero"/>
        <c:auto val="1"/>
        <c:lblAlgn val="ctr"/>
        <c:lblOffset val="100"/>
      </c:catAx>
      <c:valAx>
        <c:axId val="105766912"/>
        <c:scaling>
          <c:orientation val="minMax"/>
        </c:scaling>
        <c:delete val="1"/>
        <c:axPos val="l"/>
        <c:numFmt formatCode="0.0" sourceLinked="1"/>
        <c:tickLblPos val="none"/>
        <c:crossAx val="105761024"/>
        <c:crosses val="autoZero"/>
        <c:crossBetween val="between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Sheet1!$B$105:$B$109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Sheet1!$E$105:$E$109</c:f>
              <c:numCache>
                <c:formatCode>0.0</c:formatCode>
                <c:ptCount val="5"/>
                <c:pt idx="0">
                  <c:v>37.488687782805371</c:v>
                </c:pt>
                <c:pt idx="1">
                  <c:v>24.929175683651405</c:v>
                </c:pt>
                <c:pt idx="2">
                  <c:v>31.807987409010458</c:v>
                </c:pt>
                <c:pt idx="3">
                  <c:v>1.9683257918552082</c:v>
                </c:pt>
                <c:pt idx="4">
                  <c:v>3.8058233326775608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D4-4DA4-B6BA-7010A2C0732D}"/>
            </c:ext>
          </c:extLst>
        </c:ser>
        <c:dLbls>
          <c:showVal val="1"/>
        </c:dLbls>
        <c:shape val="box"/>
        <c:axId val="105809408"/>
        <c:axId val="105810944"/>
        <c:axId val="0"/>
      </c:bar3DChart>
      <c:catAx>
        <c:axId val="105809408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5810944"/>
        <c:crosses val="autoZero"/>
        <c:auto val="1"/>
        <c:lblAlgn val="ctr"/>
        <c:lblOffset val="100"/>
      </c:catAx>
      <c:valAx>
        <c:axId val="105810944"/>
        <c:scaling>
          <c:orientation val="minMax"/>
        </c:scaling>
        <c:delete val="1"/>
        <c:axPos val="l"/>
        <c:numFmt formatCode="0.0" sourceLinked="1"/>
        <c:tickLblPos val="none"/>
        <c:crossAx val="105809408"/>
        <c:crosses val="autoZero"/>
        <c:crossBetween val="between"/>
      </c:valAx>
    </c:plotArea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Sheet1!$B$113:$B$117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Sheet1!$E$113:$E$117</c:f>
              <c:numCache>
                <c:formatCode>0.0</c:formatCode>
                <c:ptCount val="5"/>
                <c:pt idx="0">
                  <c:v>47.021444029116594</c:v>
                </c:pt>
                <c:pt idx="1">
                  <c:v>19.004524886877846</c:v>
                </c:pt>
                <c:pt idx="2">
                  <c:v>26.544363564823939</c:v>
                </c:pt>
                <c:pt idx="3">
                  <c:v>2.5408223490064978</c:v>
                </c:pt>
                <c:pt idx="4">
                  <c:v>4.8888451701751015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34-4E8A-8925-C8063906424D}"/>
            </c:ext>
          </c:extLst>
        </c:ser>
        <c:dLbls>
          <c:showVal val="1"/>
        </c:dLbls>
        <c:shape val="box"/>
        <c:axId val="105862272"/>
        <c:axId val="105863808"/>
        <c:axId val="0"/>
      </c:bar3DChart>
      <c:catAx>
        <c:axId val="105862272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5863808"/>
        <c:crosses val="autoZero"/>
        <c:auto val="1"/>
        <c:lblAlgn val="ctr"/>
        <c:lblOffset val="100"/>
      </c:catAx>
      <c:valAx>
        <c:axId val="105863808"/>
        <c:scaling>
          <c:orientation val="minMax"/>
        </c:scaling>
        <c:delete val="1"/>
        <c:axPos val="l"/>
        <c:numFmt formatCode="0.0" sourceLinked="1"/>
        <c:tickLblPos val="none"/>
        <c:crossAx val="105862272"/>
        <c:crosses val="autoZero"/>
        <c:crossBetween val="between"/>
      </c:valAx>
    </c:plotArea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Sheet1!$B$121:$B$125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Sheet1!$E$121:$E$125</c:f>
              <c:numCache>
                <c:formatCode>0.0</c:formatCode>
                <c:ptCount val="5"/>
                <c:pt idx="0">
                  <c:v>41.805036395829191</c:v>
                </c:pt>
                <c:pt idx="1">
                  <c:v>18.193979933110388</c:v>
                </c:pt>
                <c:pt idx="2">
                  <c:v>32.434585874483574</c:v>
                </c:pt>
                <c:pt idx="3">
                  <c:v>2.362777887074567</c:v>
                </c:pt>
                <c:pt idx="4">
                  <c:v>5.2036199095022724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838-4329-AAC0-0055F60854AB}"/>
            </c:ext>
          </c:extLst>
        </c:ser>
        <c:dLbls>
          <c:showVal val="1"/>
        </c:dLbls>
        <c:shape val="box"/>
        <c:axId val="105985536"/>
        <c:axId val="105987072"/>
        <c:axId val="0"/>
      </c:bar3DChart>
      <c:catAx>
        <c:axId val="105985536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5987072"/>
        <c:crosses val="autoZero"/>
        <c:auto val="1"/>
        <c:lblAlgn val="ctr"/>
        <c:lblOffset val="100"/>
      </c:catAx>
      <c:valAx>
        <c:axId val="105987072"/>
        <c:scaling>
          <c:orientation val="minMax"/>
        </c:scaling>
        <c:delete val="1"/>
        <c:axPos val="l"/>
        <c:numFmt formatCode="0.0" sourceLinked="1"/>
        <c:tickLblPos val="none"/>
        <c:crossAx val="105985536"/>
        <c:crosses val="autoZero"/>
        <c:crossBetween val="between"/>
      </c:valAx>
    </c:plotArea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dLbl>
              <c:idx val="0"/>
              <c:spPr>
                <a:solidFill>
                  <a:schemeClr val="accent2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Sheet1!$B$129:$B$133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Sheet1!$E$129:$E$133</c:f>
              <c:numCache>
                <c:formatCode>0.0</c:formatCode>
                <c:ptCount val="5"/>
                <c:pt idx="0">
                  <c:v>36.762738540232107</c:v>
                </c:pt>
                <c:pt idx="1">
                  <c:v>27.903796970293143</c:v>
                </c:pt>
                <c:pt idx="2">
                  <c:v>26.640763328742892</c:v>
                </c:pt>
                <c:pt idx="3">
                  <c:v>2.2752311626991983</c:v>
                </c:pt>
                <c:pt idx="4">
                  <c:v>6.4174699980326695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F4-4834-AA61-59D8B0E77F50}"/>
            </c:ext>
          </c:extLst>
        </c:ser>
        <c:dLbls>
          <c:showVal val="1"/>
        </c:dLbls>
        <c:shape val="box"/>
        <c:axId val="106059264"/>
        <c:axId val="106060800"/>
        <c:axId val="0"/>
      </c:bar3DChart>
      <c:catAx>
        <c:axId val="10605926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6060800"/>
        <c:crosses val="autoZero"/>
        <c:auto val="1"/>
        <c:lblAlgn val="ctr"/>
        <c:lblOffset val="100"/>
      </c:catAx>
      <c:valAx>
        <c:axId val="106060800"/>
        <c:scaling>
          <c:orientation val="minMax"/>
        </c:scaling>
        <c:delete val="1"/>
        <c:axPos val="l"/>
        <c:numFmt formatCode="0.0" sourceLinked="1"/>
        <c:tickLblPos val="none"/>
        <c:crossAx val="106059264"/>
        <c:crosses val="autoZero"/>
        <c:crossBetween val="between"/>
      </c:valAx>
    </c:plotArea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Sheet1!$B$137:$B$141</c:f>
              <c:strCache>
                <c:ptCount val="5"/>
                <c:pt idx="0">
                  <c:v>Ο Κ. Μητσοτάκης</c:v>
                </c:pt>
                <c:pt idx="1">
                  <c:v>Ο Α.Τσίπρας</c:v>
                </c:pt>
                <c:pt idx="2">
                  <c:v>Κανένας από τους δύο</c:v>
                </c:pt>
                <c:pt idx="3">
                  <c:v>Kάποιος άλλος</c:v>
                </c:pt>
                <c:pt idx="4">
                  <c:v>ΔΓ/ΔΑ</c:v>
                </c:pt>
              </c:strCache>
            </c:strRef>
          </c:cat>
          <c:val>
            <c:numRef>
              <c:f>Sheet1!$E$137:$E$141</c:f>
              <c:numCache>
                <c:formatCode>0.0</c:formatCode>
                <c:ptCount val="5"/>
                <c:pt idx="0">
                  <c:v>37.781821758803794</c:v>
                </c:pt>
                <c:pt idx="1">
                  <c:v>28.921896517804463</c:v>
                </c:pt>
                <c:pt idx="2">
                  <c:v>26.345662010623663</c:v>
                </c:pt>
                <c:pt idx="3">
                  <c:v>2.112925437733626</c:v>
                </c:pt>
                <c:pt idx="4">
                  <c:v>4.8376942750344369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FF-4A38-93C7-4CE7A286E354}"/>
            </c:ext>
          </c:extLst>
        </c:ser>
        <c:dLbls>
          <c:showVal val="1"/>
        </c:dLbls>
        <c:shape val="box"/>
        <c:axId val="106116608"/>
        <c:axId val="106118144"/>
        <c:axId val="0"/>
      </c:bar3DChart>
      <c:catAx>
        <c:axId val="106116608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06118144"/>
        <c:crosses val="autoZero"/>
        <c:auto val="1"/>
        <c:lblAlgn val="ctr"/>
        <c:lblOffset val="100"/>
      </c:catAx>
      <c:valAx>
        <c:axId val="106118144"/>
        <c:scaling>
          <c:orientation val="minMax"/>
        </c:scaling>
        <c:delete val="1"/>
        <c:axPos val="l"/>
        <c:numFmt formatCode="0.0" sourceLinked="1"/>
        <c:tickLblPos val="none"/>
        <c:crossAx val="106116608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02-4F38-B6F3-4C28B7C74BDA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02-4F38-B6F3-4C28B7C74BDA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802-4F38-B6F3-4C28B7C74BDA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802-4F38-B6F3-4C28B7C74BDA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802-4F38-B6F3-4C28B7C74BDA}"/>
              </c:ext>
            </c:extLst>
          </c:dPt>
          <c:dLbls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Sheet1!$B$18:$B$22</c:f>
              <c:strCache>
                <c:ptCount val="5"/>
                <c:pt idx="0">
                  <c:v>Σίγουρα πιθανό</c:v>
                </c:pt>
                <c:pt idx="1">
                  <c:v>Μάλλον πιθανό</c:v>
                </c:pt>
                <c:pt idx="2">
                  <c:v>Καθόλου πιθανό</c:v>
                </c:pt>
                <c:pt idx="3">
                  <c:v>Όχι και τόσο πιθανό</c:v>
                </c:pt>
                <c:pt idx="4">
                  <c:v>ΔΓ/ΔΑ</c:v>
                </c:pt>
              </c:strCache>
            </c:strRef>
          </c:cat>
          <c:val>
            <c:numRef>
              <c:f>Sheet1!$E$18:$E$22</c:f>
              <c:numCache>
                <c:formatCode>0.0</c:formatCode>
                <c:ptCount val="5"/>
                <c:pt idx="0">
                  <c:v>10.718079874090122</c:v>
                </c:pt>
                <c:pt idx="1">
                  <c:v>37.088333661223679</c:v>
                </c:pt>
                <c:pt idx="2">
                  <c:v>18.168404485540041</c:v>
                </c:pt>
                <c:pt idx="3">
                  <c:v>30.690537084398944</c:v>
                </c:pt>
                <c:pt idx="4">
                  <c:v>3.3346448947472016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AB-485B-BB0E-B56C46166DB2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910838124706544"/>
          <c:y val="0.22016160923961176"/>
          <c:w val="0.1530714819005396"/>
          <c:h val="0.54247710547058059"/>
        </c:manualLayout>
      </c:layout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EDC4-4FA0-8B46-16B3EF391366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DC4-4FA0-8B46-16B3EF391366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DC4-4FA0-8B46-16B3EF391366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DC4-4FA0-8B46-16B3EF391366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EDC4-4FA0-8B46-16B3EF391366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Sheet1!$B$26:$B$30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Sheet1!$E$26:$E$30</c:f>
              <c:numCache>
                <c:formatCode>0.0</c:formatCode>
                <c:ptCount val="5"/>
                <c:pt idx="0">
                  <c:v>18.100000000000001</c:v>
                </c:pt>
                <c:pt idx="1">
                  <c:v>27.7</c:v>
                </c:pt>
                <c:pt idx="2">
                  <c:v>22</c:v>
                </c:pt>
                <c:pt idx="3">
                  <c:v>29.5</c:v>
                </c:pt>
                <c:pt idx="4">
                  <c:v>2.7100137713948511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35-44F8-A51D-D81137DA56E0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7569-44B1-9388-9ED0078ED66F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69-44B1-9388-9ED0078ED66F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569-44B1-9388-9ED0078ED66F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Sheet1!$B$34:$B$36</c:f>
              <c:strCache>
                <c:ptCount val="3"/>
                <c:pt idx="0">
                  <c:v>Στην Διεθνή συγκυρία λόγω της εισβολής Της Ρωσίας στην Ουκρανία</c:v>
                </c:pt>
                <c:pt idx="1">
                  <c:v>Στην Πολιτική της Ελληνικής Κυβέρνησης</c:v>
                </c:pt>
                <c:pt idx="2">
                  <c:v>ΔΓ/ΔΑ</c:v>
                </c:pt>
              </c:strCache>
            </c:strRef>
          </c:cat>
          <c:val>
            <c:numRef>
              <c:f>Sheet1!$E$34:$E$36</c:f>
              <c:numCache>
                <c:formatCode>0.0</c:formatCode>
                <c:ptCount val="3"/>
                <c:pt idx="0">
                  <c:v>47</c:v>
                </c:pt>
                <c:pt idx="1">
                  <c:v>45.5</c:v>
                </c:pt>
                <c:pt idx="2">
                  <c:v>7.5447570332480955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E09-40B9-B627-DF16BF2CCF58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Sheet1!$B$40:$B$43</c:f>
              <c:strCache>
                <c:ptCount val="4"/>
                <c:pt idx="0">
                  <c:v>Όχι ιδιαίτερα</c:v>
                </c:pt>
                <c:pt idx="1">
                  <c:v>Μου δημιουργεί δυσκολίες αλλά ανταπεξέρχομαι</c:v>
                </c:pt>
                <c:pt idx="2">
                  <c:v>Αναγκάζομαι να περιορίσω βασικές ανάγκες</c:v>
                </c:pt>
                <c:pt idx="3">
                  <c:v>Δεν μπορώ να ανταποκριθώ</c:v>
                </c:pt>
              </c:strCache>
            </c:strRef>
          </c:cat>
          <c:val>
            <c:numRef>
              <c:f>Sheet1!$E$40:$E$43</c:f>
              <c:numCache>
                <c:formatCode>0.0</c:formatCode>
                <c:ptCount val="4"/>
                <c:pt idx="0">
                  <c:v>7.1916191225654265</c:v>
                </c:pt>
                <c:pt idx="1">
                  <c:v>37.119811135156375</c:v>
                </c:pt>
                <c:pt idx="2">
                  <c:v>42.232933307102108</c:v>
                </c:pt>
                <c:pt idx="3">
                  <c:v>13.455636435176103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CB-486E-B20C-BA60985529A6}"/>
            </c:ext>
          </c:extLst>
        </c:ser>
        <c:dLbls>
          <c:showPercent val="1"/>
        </c:dLbls>
      </c:pie3DChart>
    </c:plotArea>
    <c:legend>
      <c:legendPos val="t"/>
      <c:layout/>
      <c:spPr>
        <a:solidFill>
          <a:schemeClr val="bg1"/>
        </a:solidFill>
      </c:spPr>
      <c:txPr>
        <a:bodyPr/>
        <a:lstStyle/>
        <a:p>
          <a:pPr rtl="0">
            <a:defRPr sz="1400" b="1">
              <a:solidFill>
                <a:schemeClr val="tx1"/>
              </a:solidFill>
            </a:defRPr>
          </a:pPr>
          <a:endParaRPr lang="el-GR"/>
        </a:p>
      </c:txPr>
    </c:legend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56F-43B7-A290-FE0AD1343BEA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6F-43B7-A290-FE0AD1343BEA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56F-43B7-A290-FE0AD1343BEA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56F-43B7-A290-FE0AD1343BEA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B56F-43B7-A290-FE0AD1343BEA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Sheet1!$B$47:$B$51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Sheet1!$E$47:$E$51</c:f>
              <c:numCache>
                <c:formatCode>0.0</c:formatCode>
                <c:ptCount val="5"/>
                <c:pt idx="0">
                  <c:v>6.8</c:v>
                </c:pt>
                <c:pt idx="1">
                  <c:v>23</c:v>
                </c:pt>
                <c:pt idx="2">
                  <c:v>26</c:v>
                </c:pt>
                <c:pt idx="3">
                  <c:v>42.4</c:v>
                </c:pt>
                <c:pt idx="4">
                  <c:v>1.7558528428093678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25-44D7-BEBA-3407A6FC3B61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71B1-4938-BE51-C20B5838E8C2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1B1-4938-BE51-C20B5838E8C2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1B1-4938-BE51-C20B5838E8C2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1B1-4938-BE51-C20B5838E8C2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71B1-4938-BE51-C20B5838E8C2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Sheet1!$B$55:$B$59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Sheet1!$E$55:$E$59</c:f>
              <c:numCache>
                <c:formatCode>0.0</c:formatCode>
                <c:ptCount val="5"/>
                <c:pt idx="0">
                  <c:v>14.2</c:v>
                </c:pt>
                <c:pt idx="1">
                  <c:v>15.4</c:v>
                </c:pt>
                <c:pt idx="2">
                  <c:v>9.9238150271437497</c:v>
                </c:pt>
                <c:pt idx="3">
                  <c:v>35.1</c:v>
                </c:pt>
                <c:pt idx="4">
                  <c:v>25.4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11-42B7-826D-2C4F643CA6F5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48A-4B73-8A26-203BC3632841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48A-4B73-8A26-203BC3632841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48A-4B73-8A26-203BC3632841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48A-4B73-8A26-203BC3632841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B48A-4B73-8A26-203BC3632841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Sheet1!$B$65:$B$69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Sheet1!$E$65:$E$69</c:f>
              <c:numCache>
                <c:formatCode>0.0</c:formatCode>
                <c:ptCount val="5"/>
                <c:pt idx="0">
                  <c:v>12.4</c:v>
                </c:pt>
                <c:pt idx="1">
                  <c:v>26.7</c:v>
                </c:pt>
                <c:pt idx="2">
                  <c:v>24</c:v>
                </c:pt>
                <c:pt idx="3">
                  <c:v>36.300000000000011</c:v>
                </c:pt>
                <c:pt idx="4">
                  <c:v>0.62266378123155719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F56-4E4F-A5BC-C4D88D4FFB64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FDF3-45C5-82D9-D45ADFDEE16D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DF3-45C5-82D9-D45ADFDEE16D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DF3-45C5-82D9-D45ADFDEE16D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DF3-45C5-82D9-D45ADFDEE16D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DF3-45C5-82D9-D45ADFDEE16D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Sheet1!$B$73:$B$77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Sheet1!$E$73:$E$77</c:f>
              <c:numCache>
                <c:formatCode>0.0</c:formatCode>
                <c:ptCount val="5"/>
                <c:pt idx="0">
                  <c:v>10.028526460751531</c:v>
                </c:pt>
                <c:pt idx="1">
                  <c:v>13.549085185913848</c:v>
                </c:pt>
                <c:pt idx="2">
                  <c:v>15.60102301790284</c:v>
                </c:pt>
                <c:pt idx="3">
                  <c:v>55.229195357072534</c:v>
                </c:pt>
                <c:pt idx="4">
                  <c:v>5.5921699783592445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37B-4448-8D4D-2487C511B933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3344" y="1328909"/>
            <a:ext cx="8120063" cy="2826985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3C855D-FAF0-4F50-9555-4A67CA42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511E4-9A53-4526-AFC6-322FDACDE45A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6164B1-D4AF-4D71-9A92-E3F9BCFF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378F2C-EAEE-45F7-A205-1E3E8BCE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5FCBD-59F2-496D-A15A-4309584EE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7067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FCD59B-5911-4EB1-863E-CCA58571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3E8E-1911-4A85-9C2B-F256C07B3F5B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776DC2-A33C-427C-90F3-B28B5DF1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28D898-2089-4195-B13A-E79B301D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140E7-54F1-4BEC-8416-83B2393BB8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22495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9C6659-48D2-4726-8E4B-7FEF8301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AD5F6-6AA5-4403-B96D-8A04EC50B17E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B45727-CA81-48D5-8669-A90D982B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9ECA75-ECA0-471E-B119-B06479B5F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6A65B-1F07-419E-90AD-B49CDCEFF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80716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7C8213BC-D69E-4C9B-B9B1-12BF86D0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2E4D4-0011-4F33-91C1-9F078C250C14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3133DC8-47DC-46D7-BBF9-6FDE59E7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FDD723A-7086-454C-9F54-1C4C008EE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F678-2999-427B-B9EC-80A2932A7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514771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1AA9B0F3-22C2-487F-9729-C813F08D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F08EE-E2A2-4AF5-941F-2F0EDD89B14A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300774F-AFB7-4782-9AF9-28A78BB4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61EE9AE2-8B35-4DC8-A1E4-07A36E16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8A011-3D97-40EC-9478-3CE83D2F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9848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02C73AF-11B4-43C3-BB98-818F428C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60864-FED1-45F5-A356-67A695C791C2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7B2EB693-4AA0-4CCB-B336-D5317001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B1C492C4-33EC-42A5-A976-4FA3D163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AB148-C441-4823-BB53-F872F775F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98047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690FE752-B71A-4946-A127-9E8BA6D6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21D9B-693C-465B-873D-EA99E95D2380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456EA01E-1655-41A3-8F8B-EFEE8FB2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DE21C4DB-CBF2-45C4-B9BB-3B5BA93D8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7733E-FD64-4BFA-A18F-AFE44461A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334113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C5A6EB8-1890-4264-8F55-B19EE2BE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F6BE-2AB0-41CC-8287-6E98765C2BBA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2F16764E-E357-4AAE-A369-63C53F1F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F8E5D19-1960-4DD8-9363-069234B3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AEB60-1506-45DE-ABB6-F4C2AFD03E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56681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rtlCol="0">
            <a:normAutofit/>
          </a:bodyPr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529397D-79D0-4ED5-8571-3A492799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B721-ADAD-4451-9250-9EE12A56C7E5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F5AB2C46-7B79-4B3C-8D63-9B90DF69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7C4F642-1824-4CFB-BB97-DC4C008F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6B2D3-AC53-427B-A8E9-B449774CB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66894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E51555-9214-4E69-AA7A-44FC08E1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6891-376C-44CD-9742-DD50EF35FC56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D4C415-5C84-41AA-81EC-B94641C0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0DE831-715D-4DA9-B01B-6A15A074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70F12-A626-446F-B6B9-DD858916DF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46868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AF746-BDEA-4B76-8660-EBF1E41A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A9963-0658-4886-B44A-739BB3F1B6F8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F49235-0DC0-41A0-98C1-D68C02B7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389244-057F-4398-85D8-0BE23F034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11FBB-60FF-4FF4-8EC3-BFDF3157B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99339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7B752A50-2453-4AD2-AEE3-BD3CE841CA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BD2D-F88E-4647-8C98-EA427498FC5E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B8084BA3-0279-41FA-90C6-AD2C0A2683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81939AEC-FE1C-40A0-B8B8-6CA24244DD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55E86ECD-67CE-4197-9972-E7534A21E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01450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56039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0781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16565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0081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79887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0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278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56682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13034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56238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5680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18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45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3F72CAAD-E876-4DDC-8761-441D4CDBCE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4339" y="432319"/>
            <a:ext cx="9338072" cy="1569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B5680C3C-E807-4E1A-BDD4-63F8B0B0EB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44339" y="2161591"/>
            <a:ext cx="9338072" cy="515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413ADF-5E7B-45D5-B600-429531DA0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4339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8D9F9C0-026B-4A53-B479-E55A9294C7C3}" type="datetimeFigureOut">
              <a:rPr lang="en-US" altLang="en-US"/>
              <a:pPr>
                <a:defRPr/>
              </a:pPr>
              <a:t>7/19/2022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9539D2-8DE6-4521-99D7-2B4B95E1B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6361" y="7526096"/>
            <a:ext cx="3654028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6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631A19-ED84-4FB6-ACD7-667163A4F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46392" y="7526096"/>
            <a:ext cx="2436019" cy="43231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66">
                <a:solidFill>
                  <a:srgbClr val="898989"/>
                </a:solidFill>
              </a:defRPr>
            </a:lvl1pPr>
          </a:lstStyle>
          <a:p>
            <a:fld id="{9310B984-16E4-489D-975F-F26ECA45C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5766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2pPr>
      <a:lvl3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3pPr>
      <a:lvl4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4pPr>
      <a:lvl5pPr algn="l" defTabSz="8119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5pPr>
      <a:lvl6pPr marL="541325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6pPr>
      <a:lvl7pPr marL="1082650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7pPr>
      <a:lvl8pPr marL="1623974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8pPr>
      <a:lvl9pPr marL="2165299" algn="l" defTabSz="811987" rtl="0" fontAlgn="base">
        <a:lnSpc>
          <a:spcPct val="90000"/>
        </a:lnSpc>
        <a:spcBef>
          <a:spcPct val="0"/>
        </a:spcBef>
        <a:spcAft>
          <a:spcPct val="0"/>
        </a:spcAft>
        <a:defRPr sz="3907">
          <a:solidFill>
            <a:schemeClr val="tx1"/>
          </a:solidFill>
          <a:latin typeface="Calibri Light" charset="0"/>
        </a:defRPr>
      </a:lvl9pPr>
    </p:titleStyle>
    <p:bodyStyle>
      <a:lvl1pPr marL="202997" indent="-202997" algn="l" defTabSz="811987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0" fontAlgn="base" hangingPunct="0">
        <a:lnSpc>
          <a:spcPct val="90000"/>
        </a:lnSpc>
        <a:spcBef>
          <a:spcPts val="444"/>
        </a:spcBef>
        <a:spcAft>
          <a:spcPct val="0"/>
        </a:spcAft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236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7" name="Rectangle 191">
            <a:extLst>
              <a:ext uri="{FF2B5EF4-FFF2-40B4-BE49-F238E27FC236}">
                <a16:creationId xmlns:a16="http://schemas.microsoft.com/office/drawing/2014/main" xmlns="" id="{A4E37431-20F0-4DD6-84A9-ED2B644943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8" name="Rectangle 192">
            <a:extLst>
              <a:ext uri="{FF2B5EF4-FFF2-40B4-BE49-F238E27FC236}">
                <a16:creationId xmlns:a16="http://schemas.microsoft.com/office/drawing/2014/main" xmlns="" id="{0AE98B72-66C6-4AB4-AF0D-BA830DE863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582022" y="1582702"/>
            <a:ext cx="8120062" cy="4954659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9" name="Rectangle 193">
            <a:extLst>
              <a:ext uri="{FF2B5EF4-FFF2-40B4-BE49-F238E27FC236}">
                <a16:creationId xmlns:a16="http://schemas.microsoft.com/office/drawing/2014/main" xmlns="" id="{407EAFC6-733F-403D-BB4D-05A3A2874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288436" y="1293214"/>
            <a:ext cx="7514088" cy="495167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0" name="Rectangle 194">
            <a:extLst>
              <a:ext uri="{FF2B5EF4-FFF2-40B4-BE49-F238E27FC236}">
                <a16:creationId xmlns:a16="http://schemas.microsoft.com/office/drawing/2014/main" xmlns="" id="{17A36730-4CB0-4F61-AD11-A44C97658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987400" y="4163014"/>
            <a:ext cx="2962413" cy="4951675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1" name="Rectangle 195">
            <a:extLst>
              <a:ext uri="{FF2B5EF4-FFF2-40B4-BE49-F238E27FC236}">
                <a16:creationId xmlns:a16="http://schemas.microsoft.com/office/drawing/2014/main" xmlns="" id="{C69C79E1-F916-4929-A4F3-DE763D4BFA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392419" y="1772305"/>
            <a:ext cx="8120064" cy="457544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2" name="Oval 196">
            <a:extLst>
              <a:ext uri="{FF2B5EF4-FFF2-40B4-BE49-F238E27FC236}">
                <a16:creationId xmlns:a16="http://schemas.microsoft.com/office/drawing/2014/main" xmlns="" id="{767334AB-16BD-4EC7-8C6B-4B51716009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87946" y="1975296"/>
            <a:ext cx="5112991" cy="383474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B00613A3-FF99-43AA-9AE1-2568274E0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6131" y="1055740"/>
            <a:ext cx="3917966" cy="2297060"/>
          </a:xfrm>
        </p:spPr>
        <p:txBody>
          <a:bodyPr anchor="b">
            <a:normAutofit/>
          </a:bodyPr>
          <a:lstStyle/>
          <a:p>
            <a:pPr lvl="0" defTabSz="9144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l-GR" altLang="el-GR" sz="4100" b="1" dirty="0">
                <a:solidFill>
                  <a:srgbClr val="FFFFFF"/>
                </a:solidFill>
                <a:latin typeface="Calibri" panose="020F0502020204030204" pitchFamily="34" charset="0"/>
              </a:rPr>
              <a:t/>
            </a:r>
            <a:br>
              <a:rPr lang="el-GR" altLang="el-GR" sz="4100" b="1" dirty="0">
                <a:solidFill>
                  <a:srgbClr val="FFFFFF"/>
                </a:solidFill>
                <a:latin typeface="Calibri" panose="020F0502020204030204" pitchFamily="34" charset="0"/>
              </a:rPr>
            </a:br>
            <a:r>
              <a:rPr lang="el-GR" altLang="el-GR" sz="4100" b="1" dirty="0">
                <a:solidFill>
                  <a:srgbClr val="FFFFFF"/>
                </a:solidFill>
                <a:latin typeface="Calibri" panose="020F0502020204030204" pitchFamily="34" charset="0"/>
              </a:rPr>
              <a:t/>
            </a:r>
            <a:br>
              <a:rPr lang="el-GR" altLang="el-GR" sz="4100" b="1" dirty="0">
                <a:solidFill>
                  <a:srgbClr val="FFFFFF"/>
                </a:solidFill>
                <a:latin typeface="Calibri" panose="020F0502020204030204" pitchFamily="34" charset="0"/>
              </a:rPr>
            </a:br>
            <a:r>
              <a:rPr lang="el-GR" altLang="el-GR" sz="2400" b="1" dirty="0">
                <a:solidFill>
                  <a:srgbClr val="FFFFFF"/>
                </a:solidFill>
                <a:latin typeface="Calibri" panose="020F0502020204030204" pitchFamily="34" charset="0"/>
              </a:rPr>
              <a:t>ΙΟΥΛΙΟΣ    2022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B59F8B54-D178-4AC8-B1C1-CB2B3A4A9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882" y="5943599"/>
            <a:ext cx="3664215" cy="1303197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  <a:t>ΠΑΝΕΛΛΑΔΙΚΗ   ΕΡΕΥΝΑ</a:t>
            </a:r>
            <a:endParaRPr lang="en-US" altLang="en-US" sz="2400" b="1" dirty="0">
              <a:solidFill>
                <a:srgbClr val="FFFFFF"/>
              </a:solidFill>
              <a:ea typeface="+mj-ea"/>
              <a:cs typeface="+mj-cs"/>
            </a:endParaRPr>
          </a:p>
          <a:p>
            <a:pPr eaLnBrk="1" hangingPunct="1"/>
            <a:r>
              <a:rPr lang="en-US" altLang="en-US" sz="2400" b="1" dirty="0">
                <a:solidFill>
                  <a:srgbClr val="FFFFFF"/>
                </a:solidFill>
                <a:ea typeface="+mj-ea"/>
                <a:cs typeface="+mj-cs"/>
              </a:rPr>
              <a:t>(</a:t>
            </a:r>
            <a: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  <a:t>β’ μέρος)</a:t>
            </a:r>
            <a:b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</a:br>
            <a:endParaRPr lang="en-US" altLang="en-US" sz="2400" dirty="0">
              <a:solidFill>
                <a:srgbClr val="FFFFFF"/>
              </a:solidFill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xmlns="" id="{A44FCD08-D7F9-4A3D-AD59-633E3713CE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02" r="12457" b="-1"/>
          <a:stretch/>
        </p:blipFill>
        <p:spPr bwMode="auto">
          <a:xfrm>
            <a:off x="5413375" y="2832100"/>
            <a:ext cx="4695825" cy="274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5473780F-A0F6-40D6-8979-CF268D88321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6397742" y="7410249"/>
            <a:ext cx="2735563" cy="554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217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Εσείς προσωπικά πόσο επηρεάζεστε από τις αυξήσεις των τιμών;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85429611"/>
              </p:ext>
            </p:extLst>
          </p:nvPr>
        </p:nvGraphicFramePr>
        <p:xfrm>
          <a:off x="541338" y="1473200"/>
          <a:ext cx="9744075" cy="578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AAE2F9A5-A188-3ADF-41B8-B78C8A20DF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CCBB278A-EACD-8DAA-E599-0BD8CF0D76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043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Εσείς προσωπικά πόσο επηρεάζεστε από τις αυξήσεις των τιμών;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4861334"/>
              </p:ext>
            </p:extLst>
          </p:nvPr>
        </p:nvGraphicFramePr>
        <p:xfrm>
          <a:off x="744340" y="2159000"/>
          <a:ext cx="9338070" cy="4698998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8645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83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68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683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6837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6715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Εσείς προσωπικά πόσο επηρεάζεστε από τις αυξήσεις των τιμών;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893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Όχι ιδιαίτερα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Μου δημιουργεί δυσκολίες αλλά ανταπεξέρχομαι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Αναγκάζομαι να περιορίσω βασικές ανάγκες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Δεν μπορώ να ανταποκριθώ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715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715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31,4%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48,7%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7152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37,3%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715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34,1%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40,9%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715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715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39,3%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50,0%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10,7%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C8A3096-8FFA-F88F-219E-7980C5977F23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2F3D47CF-515D-78C5-7CF7-CFEA6602064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016B060D-4385-81A7-913B-699D37485F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38312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932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Πόσο ικανοποιημένος είστε από τα μέτρα που έχει πάρει η Κυβέρνηση για να αντιμετωπίσει την ακρίβεια και να στηρίξει το λαϊκό εισόδημα (μέτρα για να μειωθούν τα τιμολόγια ενέργειας, fuel pass 1 και 2, αύξηση κατώτατου μισθού, διάφορα επιδόματα κ.λπ.) 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35835364"/>
              </p:ext>
            </p:extLst>
          </p:nvPr>
        </p:nvGraphicFramePr>
        <p:xfrm>
          <a:off x="541338" y="2095500"/>
          <a:ext cx="9744075" cy="5157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0535C950-744D-A530-9F54-390EC06B011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41C938FD-B3CD-D6D3-25A8-F30BC9A061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932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Πόσο ικανοποιημένος είστε από τα μέτρα που έχει πάρει η Κυβέρνηση για να αντιμετωπίσει την ακρίβεια και να στηρίξει το λαϊκό εισόδημα (μέτρα για να μειωθούν τα τιμολόγια ενέργειας, fuel pass 1 και 2, αύξηση κατώτατου μισθού, διάφορα επιδόματα κ.λπ.) 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2477148"/>
              </p:ext>
            </p:extLst>
          </p:nvPr>
        </p:nvGraphicFramePr>
        <p:xfrm>
          <a:off x="866775" y="2247901"/>
          <a:ext cx="9093200" cy="439638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3133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Πόσο ικανοποιημένος είστε από τα μέτρα που έχει πάρει η Κυβέρνηση για να αντιμετωπίσει την ακρίβεια και να στηρίξει το λαϊκό εισόδημα (μέτρα για να μειωθούν τα τιμολόγια ενέργειας, </a:t>
                      </a:r>
                      <a:r>
                        <a:rPr lang="el-GR" sz="1200" b="1" u="none" strike="noStrike" dirty="0" err="1">
                          <a:effectLst/>
                        </a:rPr>
                        <a:t>fuel</a:t>
                      </a:r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r>
                        <a:rPr lang="el-GR" sz="1200" b="1" u="none" strike="noStrike" dirty="0" err="1">
                          <a:effectLst/>
                        </a:rPr>
                        <a:t>pass</a:t>
                      </a:r>
                      <a:r>
                        <a:rPr lang="el-GR" sz="1200" b="1" u="none" strike="noStrike" dirty="0">
                          <a:effectLst/>
                        </a:rPr>
                        <a:t> 1 και 2, αύξηση κατώτατου μισθού, διάφορα επιδόματα κ.λπ.) ;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800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ΑΡΚΕΤΑ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ΛΙΓΟ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ΚΑΘΟΛΟΥ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97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24,2%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19,1%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97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66,0%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777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36,4%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7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71,1%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97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30,0%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977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34,5%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55,2%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940C08C-5038-0F4F-6BA9-917654A228DE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FF8BF001-84C3-EC87-67F7-772F224EA07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4719C209-3230-A62F-2C1C-0C25761831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38030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662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Από όσα έχετε ακούσει και γνωρίζετε, θεωρείτε ότι ο νόμος της Ν. Κεραμέως για τα πανεπιστήμια, θα συμβάλλει στην αναβάθμιση των πανεπιστημιακών ιδρυμάτων;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47576726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063EBF57-E838-5BC2-A3BF-3E2B8C61B7A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0DA4D86-AB80-625F-70D5-DF001C1A9C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678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Από όσα έχετε ακούσει και γνωρίζετε, θεωρείτε ότι ο νόμος της Ν. Κεραμέως για τα πανεπιστήμια, θα συμβάλλει στην αναβάθμιση των πανεπιστημιακών ιδρυμάτων;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4901212"/>
              </p:ext>
            </p:extLst>
          </p:nvPr>
        </p:nvGraphicFramePr>
        <p:xfrm>
          <a:off x="866775" y="2260600"/>
          <a:ext cx="9093200" cy="444154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4229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Από όσα έχετε ακούσει και γνωρίζετε, θεωρείτε ότι ο νόμος της Ν. Κεραμέως για τα πανεπιστήμια, θα συμβάλλει στην αναβάθμιση των πανεπιστημιακών ιδρυμάτων;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397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31,7%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18,3%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55,3%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29,8%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67,9%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40,9%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542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40,0%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46,7%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320AB1-EC80-028D-065C-2F929586EACA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DBF8CE81-FD9A-5299-CEA0-C9D25034569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4A0F02E1-40B7-78D6-44BF-80A2C83445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17522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122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Πόσο ικανοποιημένος είστε από το συνολικό κυβερνητικό έργο τα τρία χρόνια της θητείας της Κυβέρνησης;  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32835032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DB3516F0-0926-EDA8-7C63-CB8768A8C8D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4E3D8B54-FCF3-06DD-591A-1D845E11A9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503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Πόσο ικανοποιημένος είστε από το συνολικό κυβερνητικό έργο τα τρία χρόνια της θητείας της Κυβέρνησης;  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2473830"/>
              </p:ext>
            </p:extLst>
          </p:nvPr>
        </p:nvGraphicFramePr>
        <p:xfrm>
          <a:off x="866775" y="1968500"/>
          <a:ext cx="9093200" cy="449609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5787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Πόσο ικανοποιημένος είστε από το συνολικό κυβερνητικό έργο τα τρία χρόνια της θητείας της Κυβέρνησης; 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069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ΑΡΚΕΤΑ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ΛΙΓΟ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ΚΑΘΟΛΟΥ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787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44,2%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15,2%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12,4%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787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67,7%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7873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35,8%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787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13,6%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787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787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21,4%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39,3%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39,3%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8DD792C-5076-E14F-826B-4BB74D1DEBC8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5DFA1ACB-E2B9-AF15-E119-AE835730F12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E7FE3A82-8C60-5321-AEC4-42397FFBDD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00896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614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Πιστεύετε ότι αν αυτά τα τρία χρόνια είχαμε Κυβέρνηση ΣΥΡΙΖΑ, θα αντιμετώπιζε καλύτερα τα προβλήματα, τις κρίσεις που προέκυψαν;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5082386"/>
              </p:ext>
            </p:extLst>
          </p:nvPr>
        </p:nvGraphicFramePr>
        <p:xfrm>
          <a:off x="541338" y="1651000"/>
          <a:ext cx="9744075" cy="560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4C80D580-D5D9-E454-165F-8FAE32C726E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D5217F3E-82A5-4DF1-2E6A-56147612B4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535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Πιστεύετε ότι αν αυτά τα τρία χρόνια είχαμε Κυβέρνηση ΣΥΡΙΖΑ, θα αντιμετώπιζε καλύτερα τα προβλήματα, τις κρίσεις που προέκυψαν;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7937386"/>
              </p:ext>
            </p:extLst>
          </p:nvPr>
        </p:nvGraphicFramePr>
        <p:xfrm>
          <a:off x="866775" y="2044701"/>
          <a:ext cx="9093200" cy="4440472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4999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Πιστεύετε ότι αν αυτά τα τρία χρόνια είχαμε Κυβέρνηση ΣΥΡΙΖΑ, θα αντιμετώπιζε καλύτερα τα προβλήματα, τις κρίσεις που προέκυψαν;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234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ΟΧΙ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999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12,2%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78,4%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999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29,2%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9993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8,8%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999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70,5%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999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61,3%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999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39,3%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32,1%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 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0EC4D88-8EB9-9929-F570-A17B216A698C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76C8DF4-CA35-8847-B0BB-B09CD96D6E0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67AC8C15-2CA9-AE97-3AC6-C1F32EFA1E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31326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93" name="Rectangle 192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824043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2267192" y="2267190"/>
            <a:ext cx="8120062" cy="3585682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2267193" y="2279193"/>
            <a:ext cx="8120061" cy="358568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311630" y="4846007"/>
            <a:ext cx="2962413" cy="3585687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445552" y="1148173"/>
            <a:ext cx="3463597" cy="4948002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2267200" y="2255185"/>
            <a:ext cx="8120066" cy="358568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74" name="Title 5">
            <a:extLst>
              <a:ext uri="{FF2B5EF4-FFF2-40B4-BE49-F238E27FC236}">
                <a16:creationId xmlns:a16="http://schemas.microsoft.com/office/drawing/2014/main" xmlns="" id="{502C05B1-4969-4FE7-AB1C-D7CD6EF3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458" y="1743330"/>
            <a:ext cx="2842880" cy="231670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 eaLnBrk="1" hangingPunct="1"/>
            <a:r>
              <a:rPr lang="en-US" alt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Τα</a:t>
            </a:r>
            <a:r>
              <a:rPr lang="en-US" altLang="en-US" sz="36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υτότητ</a:t>
            </a:r>
            <a:r>
              <a:rPr lang="en-US" alt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α Έρευνας</a:t>
            </a:r>
          </a:p>
        </p:txBody>
      </p:sp>
      <p:sp>
        <p:nvSpPr>
          <p:cNvPr id="3075" name="4 - Θέση περιεχομένου">
            <a:extLst>
              <a:ext uri="{FF2B5EF4-FFF2-40B4-BE49-F238E27FC236}">
                <a16:creationId xmlns:a16="http://schemas.microsoft.com/office/drawing/2014/main" xmlns="" id="{3170FFDE-F728-4A8D-B6B6-5E3B1A158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1796" y="139700"/>
            <a:ext cx="6421098" cy="77597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-228600" defTabSz="914400" eaLnBrk="1" hangingPunct="1"/>
            <a:endParaRPr lang="en-US" altLang="en-US" sz="1300" dirty="0"/>
          </a:p>
          <a:p>
            <a:pPr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Η </a:t>
            </a:r>
            <a:r>
              <a:rPr lang="en-US" altLang="en-US" sz="1600" b="1" dirty="0" err="1"/>
              <a:t>Έρευν</a:t>
            </a:r>
            <a:r>
              <a:rPr lang="en-US" altLang="en-US" sz="1600" b="1" dirty="0"/>
              <a:t>α πραγματοποιήθηκε από την Opinion Poll Ε.Π.Ε – Αριθμός Μητρώου Ε.Σ.Ρ. 49.</a:t>
            </a:r>
          </a:p>
          <a:p>
            <a:pPr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ΕΝΤΟΛΕΑΣ : </a:t>
            </a:r>
            <a:r>
              <a:rPr lang="el-GR" altLang="en-US" sz="1600" b="1" dirty="0"/>
              <a:t>ΕΦΗΜΕΡΙΔΑ  </a:t>
            </a:r>
            <a:endParaRPr lang="en-US" altLang="en-US" sz="1600" b="1" dirty="0"/>
          </a:p>
          <a:p>
            <a:pPr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 ΕΞΕΤΑΖΟΜΕΝΟΣ ΠΛΗΘΥΣΜΟΣ: </a:t>
            </a:r>
            <a:r>
              <a:rPr lang="en-US" altLang="en-US" sz="1600" b="1" dirty="0" err="1"/>
              <a:t>Ηλικί</a:t>
            </a:r>
            <a:r>
              <a:rPr lang="en-US" altLang="en-US" sz="1600" b="1" dirty="0"/>
              <a:t>ας άνω των 17, με δικαίωμα    ψήφου</a:t>
            </a:r>
          </a:p>
          <a:p>
            <a:pPr marL="260147" indent="-285750"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ΜΕΓΕΘΟΣ ΔΕΙΓΜΑΤΟΣ:   1.</a:t>
            </a:r>
            <a:r>
              <a:rPr lang="el-GR" altLang="en-US" sz="1600" b="1" dirty="0"/>
              <a:t>0</a:t>
            </a:r>
            <a:r>
              <a:rPr lang="en-GB" altLang="en-US" sz="1600" b="1" dirty="0"/>
              <a:t>15</a:t>
            </a:r>
            <a:r>
              <a:rPr lang="en-US" altLang="en-US" sz="1600" b="1" dirty="0"/>
              <a:t>  </a:t>
            </a:r>
            <a:r>
              <a:rPr lang="el-GR" altLang="en-US" sz="1600" b="1" dirty="0"/>
              <a:t>Ν</a:t>
            </a:r>
            <a:r>
              <a:rPr lang="en-US" altLang="en-US" sz="1600" b="1" dirty="0" err="1"/>
              <a:t>οικοκυριά</a:t>
            </a:r>
            <a:endParaRPr lang="en-US" altLang="en-US" sz="1600" b="1" dirty="0"/>
          </a:p>
          <a:p>
            <a:pPr marL="260147" indent="-285750"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ΧΡΟΝΙΚΟ ΔΙΑΣΤΗΜΑ: από </a:t>
            </a:r>
            <a:r>
              <a:rPr lang="en-GB" altLang="en-US" sz="1600" b="1" dirty="0"/>
              <a:t>12</a:t>
            </a:r>
            <a:r>
              <a:rPr lang="en-US" altLang="en-US" sz="1600" b="1" dirty="0"/>
              <a:t> </a:t>
            </a:r>
            <a:r>
              <a:rPr lang="el-GR" altLang="en-US" sz="1600" b="1" dirty="0"/>
              <a:t>ΙΟΥΛΙΟΥ  </a:t>
            </a:r>
            <a:r>
              <a:rPr lang="en-US" altLang="en-US" sz="1600" b="1" dirty="0" err="1"/>
              <a:t>έως</a:t>
            </a:r>
            <a:r>
              <a:rPr lang="en-US" altLang="en-US" sz="1600" b="1" dirty="0"/>
              <a:t>  </a:t>
            </a:r>
            <a:r>
              <a:rPr lang="el-GR" altLang="en-US" sz="1600" b="1" dirty="0"/>
              <a:t>15 ΙΟΥΛΙΟΥ </a:t>
            </a:r>
            <a:r>
              <a:rPr lang="en-US" altLang="en-US" sz="1600" b="1" dirty="0"/>
              <a:t>   2022</a:t>
            </a:r>
          </a:p>
          <a:p>
            <a:pPr marL="260147" indent="-285750"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ΠΕΡΙΟΧΗ ΔΙΕΞΑΓΩΓΗΣ: Πα</a:t>
            </a:r>
            <a:r>
              <a:rPr lang="en-US" altLang="en-US" sz="1600" b="1" dirty="0" err="1"/>
              <a:t>νελλ</a:t>
            </a:r>
            <a:r>
              <a:rPr lang="en-US" altLang="en-US" sz="1600" b="1" dirty="0"/>
              <a:t>αδική κάλυψη</a:t>
            </a:r>
          </a:p>
          <a:p>
            <a:pPr marL="260147" indent="-285750"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ΜΕΘΟΔΟΣ ΔΕΙΓΜΑΤΟΛΗΨΙΑΣ: </a:t>
            </a:r>
            <a:r>
              <a:rPr lang="en-US" altLang="en-US" sz="1600" b="1" dirty="0" err="1"/>
              <a:t>Πολυστ</a:t>
            </a:r>
            <a:r>
              <a:rPr lang="en-US" altLang="en-US" sz="1600" b="1" dirty="0"/>
              <a:t>αδιακή τυχαία δειγματοληψία με χρήση quota βάσει  γεωγραφικής κατανομής.</a:t>
            </a:r>
          </a:p>
          <a:p>
            <a:pPr defTabSz="914400" eaLnBrk="1" hangingPunct="1">
              <a:buFont typeface="Wingdings" panose="05000000000000000000" pitchFamily="2" charset="2"/>
              <a:buChar char="§"/>
            </a:pPr>
            <a:r>
              <a:rPr lang="en-US" altLang="en-US" sz="1600" b="1" dirty="0"/>
              <a:t>ΜΕΘΟΔΟΣ ΣΥΛΛΟΓΗΣ ΣΤΟΙΧΕΙΩΝ: </a:t>
            </a:r>
            <a:r>
              <a:rPr lang="en-US" altLang="en-US" sz="1600" b="1" dirty="0" err="1"/>
              <a:t>Τηλεφωνικές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συνεντεύξεις</a:t>
            </a:r>
            <a:r>
              <a:rPr lang="en-US" altLang="en-US" sz="1600" b="1" dirty="0"/>
              <a:t> β</a:t>
            </a:r>
            <a:r>
              <a:rPr lang="en-US" altLang="en-US" sz="1600" b="1" dirty="0" err="1"/>
              <a:t>άσει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ηλεκτρονικού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ερωτημ</a:t>
            </a:r>
            <a:r>
              <a:rPr lang="en-US" altLang="en-US" sz="1600" b="1" dirty="0"/>
              <a:t>ατολογίου (CATI).</a:t>
            </a:r>
          </a:p>
          <a:p>
            <a:pPr marL="260147" indent="-285750" defTabSz="914400" eaLnBrk="1" hangingPunct="1">
              <a:buFont typeface="Wingdings" panose="05000000000000000000" pitchFamily="2" charset="2"/>
              <a:buChar char="§"/>
            </a:pPr>
            <a:r>
              <a:rPr lang="el-GR" altLang="en-US" sz="1600" b="1" dirty="0"/>
              <a:t> </a:t>
            </a:r>
            <a:r>
              <a:rPr lang="en-US" altLang="en-US" sz="1600" b="1" dirty="0"/>
              <a:t>ΣΤΑΘΜΙΣΗ: </a:t>
            </a:r>
            <a:r>
              <a:rPr lang="en-US" altLang="en-US" sz="1600" b="1" dirty="0" err="1"/>
              <a:t>Έγινε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στάθμιση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με</a:t>
            </a:r>
            <a:r>
              <a:rPr lang="en-US" altLang="en-US" sz="1600" b="1" dirty="0"/>
              <a:t> β</a:t>
            </a:r>
            <a:r>
              <a:rPr lang="en-US" altLang="en-US" sz="1600" b="1" dirty="0" err="1"/>
              <a:t>άση</a:t>
            </a:r>
            <a:r>
              <a:rPr lang="en-US" altLang="en-US" sz="1600" b="1" dirty="0"/>
              <a:t> τα απ</a:t>
            </a:r>
            <a:r>
              <a:rPr lang="en-US" altLang="en-US" sz="1600" b="1" dirty="0" err="1"/>
              <a:t>οτελέσμ</a:t>
            </a:r>
            <a:r>
              <a:rPr lang="en-US" altLang="en-US" sz="1600" b="1" dirty="0"/>
              <a:t>ατα των  </a:t>
            </a:r>
            <a:r>
              <a:rPr lang="el-GR" altLang="en-US" sz="1600" b="1" dirty="0"/>
              <a:t>      </a:t>
            </a:r>
            <a:r>
              <a:rPr lang="en-US" altLang="en-US" sz="1600" b="1" dirty="0"/>
              <a:t>β</a:t>
            </a:r>
            <a:r>
              <a:rPr lang="en-US" altLang="en-US" sz="1600" b="1" dirty="0" err="1"/>
              <a:t>ουλευτικών</a:t>
            </a:r>
            <a:r>
              <a:rPr lang="en-US" altLang="en-US" sz="1600" b="1" dirty="0"/>
              <a:t> εκλογών του  Ιουλίου 2019. </a:t>
            </a:r>
          </a:p>
          <a:p>
            <a:pPr marL="368092" marR="0" lvl="0" indent="-28575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6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Ποσοστό</a:t>
            </a:r>
            <a:r>
              <a:rPr kumimoji="0" lang="en-US" alt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altLang="en-US" sz="16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ελέγχου</a:t>
            </a:r>
            <a:r>
              <a:rPr kumimoji="0" lang="en-US" alt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: 23,7%</a:t>
            </a:r>
          </a:p>
          <a:p>
            <a:pPr marL="368092" marR="0" lvl="0" indent="-28575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6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Τρό</a:t>
            </a:r>
            <a:r>
              <a:rPr kumimoji="0" lang="en-US" alt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πος ελέγχου: </a:t>
            </a:r>
            <a:r>
              <a:rPr kumimoji="0" lang="el-GR" alt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Τ</a:t>
            </a:r>
            <a:r>
              <a:rPr kumimoji="0" lang="en-US" alt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α</a:t>
            </a:r>
            <a:r>
              <a:rPr kumimoji="0" lang="en-US" altLang="en-US" sz="16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υτόχρονη</a:t>
            </a:r>
            <a:r>
              <a:rPr kumimoji="0" lang="en-US" alt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συνακρόαση τηλεφωνικής κλήσης και θέαση οθόνης</a:t>
            </a:r>
            <a:endParaRPr kumimoji="0" lang="en-US" sz="1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358303" marR="0" lvl="0" indent="-285750" defTabSz="914400" eaLnBrk="1" fontAlgn="auto" hangingPunct="1">
              <a:spcBef>
                <a:spcPts val="567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1479276" algn="l"/>
              </a:tabLst>
              <a:defRPr/>
            </a:pPr>
            <a:r>
              <a:rPr kumimoji="0" lang="en-US" sz="1600" b="1" i="0" u="none" strike="noStrike" cap="none" spc="-9" normalizeH="0" baseline="0" noProof="0" dirty="0" err="1">
                <a:ln>
                  <a:noFill/>
                </a:ln>
                <a:effectLst/>
                <a:uLnTx/>
                <a:uFillTx/>
              </a:rPr>
              <a:t>Προσω</a:t>
            </a:r>
            <a:r>
              <a:rPr kumimoji="0" lang="en-US" sz="1600" b="1" i="0" u="none" strike="noStrike" cap="none" spc="-9" normalizeH="0" baseline="0" noProof="0" dirty="0">
                <a:ln>
                  <a:noFill/>
                </a:ln>
                <a:effectLst/>
                <a:uLnTx/>
                <a:uFillTx/>
              </a:rPr>
              <a:t>πικό 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field: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Εργαστήκαν</a:t>
            </a:r>
            <a:r>
              <a:rPr kumimoji="0" lang="en-US" sz="1600" b="1" i="0" u="none" strike="noStrike" cap="none" spc="41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l-GR" sz="1600" b="1" i="0" u="none" strike="noStrike" cap="none" spc="5" normalizeH="0" baseline="0" noProof="0" dirty="0">
                <a:ln>
                  <a:noFill/>
                </a:ln>
                <a:effectLst/>
                <a:uLnTx/>
                <a:uFillTx/>
              </a:rPr>
              <a:t>25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 ερευνητές</a:t>
            </a:r>
            <a:r>
              <a:rPr kumimoji="0" lang="en-US" sz="1600" b="1" i="0" u="none" strike="noStrike" cap="none" spc="381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23" normalizeH="0" baseline="0" noProof="0" dirty="0">
                <a:ln>
                  <a:noFill/>
                </a:ln>
                <a:effectLst/>
                <a:uLnTx/>
                <a:uFillTx/>
              </a:rPr>
              <a:t>και</a:t>
            </a:r>
            <a:r>
              <a:rPr kumimoji="0" lang="en-US" sz="1600" b="1" i="0" u="none" strike="noStrike" cap="none" spc="32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5" normalizeH="0" baseline="0" noProof="0" dirty="0">
                <a:ln>
                  <a:noFill/>
                </a:ln>
                <a:effectLst/>
                <a:uLnTx/>
                <a:uFillTx/>
              </a:rPr>
              <a:t>1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επόπτης</a:t>
            </a:r>
          </a:p>
          <a:p>
            <a:pPr marL="301153" marR="0" lvl="0" indent="-290212" algn="l" defTabSz="829178" rtl="0" eaLnBrk="1" fontAlgn="auto" latinLnBrk="0" hangingPunct="1">
              <a:lnSpc>
                <a:spcPct val="100000"/>
              </a:lnSpc>
              <a:spcBef>
                <a:spcPts val="404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301153" algn="l"/>
                <a:tab pos="301729" algn="l"/>
              </a:tabLst>
              <a:defRPr/>
            </a:pPr>
            <a:r>
              <a:rPr kumimoji="0" lang="el-GR" sz="14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ΜΕΓΙΣΤΟ</a:t>
            </a:r>
            <a:r>
              <a:rPr kumimoji="0" lang="el-GR" sz="1400" b="1" i="0" u="none" strike="noStrike" kern="1200" cap="none" spc="9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1400" b="1" i="0" u="none" strike="noStrike" kern="1200" cap="none" spc="-32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ΣΤΑΤΙΣΤΙΚΟ</a:t>
            </a:r>
            <a:r>
              <a:rPr kumimoji="0" lang="el-GR" sz="14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ΣΦΑΛΜΑ:</a:t>
            </a:r>
            <a:r>
              <a:rPr kumimoji="0" lang="el-GR" sz="1400" b="1" i="0" u="none" strike="noStrike" kern="1200" cap="none" spc="9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+/-3</a:t>
            </a:r>
            <a:r>
              <a:rPr kumimoji="0" lang="el-GR" sz="1400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1400" b="1" i="0" u="none" strike="noStrike" kern="1200" cap="none" spc="5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Calibri"/>
              </a:rPr>
              <a:t>%</a:t>
            </a:r>
            <a:endParaRPr kumimoji="0" lang="en-US" sz="16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239684" marR="133014" lvl="0" indent="-285750" defTabSz="914400" eaLnBrk="1" fontAlgn="auto" hangingPunct="1">
              <a:spcBef>
                <a:spcPts val="76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183110" algn="l"/>
              </a:tabLst>
              <a:defRPr/>
            </a:pPr>
            <a:r>
              <a:rPr kumimoji="0" lang="en-US" sz="1600" b="1" i="0" u="none" strike="noStrike" cap="none" spc="5" normalizeH="0" baseline="0" noProof="0" dirty="0">
                <a:ln>
                  <a:noFill/>
                </a:ln>
                <a:effectLst/>
                <a:uLnTx/>
                <a:uFillTx/>
              </a:rPr>
              <a:t>Η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Opinion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9" normalizeH="0" baseline="0" noProof="0" dirty="0">
                <a:ln>
                  <a:noFill/>
                </a:ln>
                <a:effectLst/>
                <a:uLnTx/>
                <a:uFillTx/>
              </a:rPr>
              <a:t>Poll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ΕΠΕ.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Είν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αι 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μέλος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του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ΣΕΔΕΑ,</a:t>
            </a:r>
            <a:r>
              <a:rPr kumimoji="0" lang="en-US" sz="1600" b="1" i="0" u="none" strike="noStrike" cap="none" spc="-23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της ESOMAR,</a:t>
            </a:r>
            <a:r>
              <a:rPr kumimoji="0" lang="en-US" sz="1600" b="1" i="0" u="none" strike="noStrike" cap="none" spc="9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της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18" normalizeH="0" baseline="0" noProof="0" dirty="0">
                <a:ln>
                  <a:noFill/>
                </a:ln>
                <a:effectLst/>
                <a:uLnTx/>
                <a:uFillTx/>
              </a:rPr>
              <a:t>WAPOR</a:t>
            </a:r>
            <a:r>
              <a:rPr kumimoji="0" lang="en-US" sz="1600" b="1" i="0" u="none" strike="noStrike" cap="none" spc="5" normalizeH="0" baseline="0" noProof="0" dirty="0">
                <a:ln>
                  <a:noFill/>
                </a:ln>
                <a:effectLst/>
                <a:uLnTx/>
                <a:uFillTx/>
              </a:rPr>
              <a:t>  </a:t>
            </a:r>
            <a:r>
              <a:rPr kumimoji="0" lang="en-US" sz="1600" b="1" i="0" u="none" strike="noStrike" cap="none" spc="-18" normalizeH="0" baseline="0" noProof="0" dirty="0">
                <a:ln>
                  <a:noFill/>
                </a:ln>
                <a:effectLst/>
                <a:uLnTx/>
                <a:uFillTx/>
              </a:rPr>
              <a:t>και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τηρεί 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τον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9" normalizeH="0" baseline="0" noProof="0" dirty="0">
                <a:ln>
                  <a:noFill/>
                </a:ln>
                <a:effectLst/>
                <a:uLnTx/>
                <a:uFillTx/>
              </a:rPr>
              <a:t>κανονισμό</a:t>
            </a:r>
            <a:r>
              <a:rPr kumimoji="0" lang="en-US" sz="1600" b="1" i="0" u="none" strike="noStrike" cap="none" spc="32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του</a:t>
            </a:r>
            <a:r>
              <a:rPr kumimoji="0" lang="en-US" sz="1600" b="1" i="0" u="none" strike="noStrike" cap="none" spc="18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Π.Ε.Σ.Σ.</a:t>
            </a:r>
            <a:r>
              <a:rPr kumimoji="0" lang="en-US" sz="1600" b="1" i="0" u="none" strike="noStrike" cap="none" spc="23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18" normalizeH="0" baseline="0" noProof="0" dirty="0">
                <a:ln>
                  <a:noFill/>
                </a:ln>
                <a:effectLst/>
                <a:uLnTx/>
                <a:uFillTx/>
              </a:rPr>
              <a:t>και</a:t>
            </a:r>
            <a:r>
              <a:rPr kumimoji="0" lang="en-US" sz="1600" b="1" i="0" u="none" strike="noStrike" cap="none" spc="23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5" normalizeH="0" baseline="0" noProof="0" dirty="0" err="1">
                <a:ln>
                  <a:noFill/>
                </a:ln>
                <a:effectLst/>
                <a:uLnTx/>
                <a:uFillTx/>
              </a:rPr>
              <a:t>τους</a:t>
            </a:r>
            <a:r>
              <a:rPr kumimoji="0" lang="en-US" sz="1600" b="1" i="0" u="none" strike="noStrike" cap="none" spc="23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5" normalizeH="0" baseline="0" noProof="0" dirty="0" err="1">
                <a:ln>
                  <a:noFill/>
                </a:ln>
                <a:effectLst/>
                <a:uLnTx/>
                <a:uFillTx/>
              </a:rPr>
              <a:t>διεθνείς</a:t>
            </a:r>
            <a:r>
              <a:rPr kumimoji="0" lang="en-US" sz="1600" b="1" i="0" u="none" strike="noStrike" cap="none" spc="5" normalizeH="0" baseline="0" noProof="0" dirty="0">
                <a:ln>
                  <a:noFill/>
                </a:ln>
                <a:effectLst/>
                <a:uLnTx/>
                <a:uFillTx/>
              </a:rPr>
              <a:t>  </a:t>
            </a:r>
            <a:r>
              <a:rPr kumimoji="0" lang="en-US" sz="1600" b="1" i="0" u="none" strike="noStrike" cap="none" spc="-9" normalizeH="0" baseline="0" noProof="0" dirty="0" err="1">
                <a:ln>
                  <a:noFill/>
                </a:ln>
                <a:effectLst/>
                <a:uLnTx/>
                <a:uFillTx/>
              </a:rPr>
              <a:t>κώδικες</a:t>
            </a:r>
            <a:r>
              <a:rPr kumimoji="0" lang="en-US" sz="1600" b="1" i="0" u="none" strike="noStrike" cap="none" spc="36" normalizeH="0" baseline="0" noProof="0" dirty="0">
                <a:ln>
                  <a:noFill/>
                </a:ln>
                <a:effectLst/>
                <a:uLnTx/>
                <a:uFillTx/>
              </a:rPr>
              <a:t>  </a:t>
            </a:r>
            <a:r>
              <a:rPr kumimoji="0" lang="en-US" sz="1600" b="1" i="0" u="none" strike="noStrike" cap="none" spc="-5" normalizeH="0" baseline="0" noProof="0" dirty="0" err="1">
                <a:ln>
                  <a:noFill/>
                </a:ln>
                <a:effectLst/>
                <a:uLnTx/>
                <a:uFillTx/>
              </a:rPr>
              <a:t>δεοντολογί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ας</a:t>
            </a:r>
            <a:r>
              <a:rPr kumimoji="0" lang="en-US" sz="1600" b="1" i="0" u="none" strike="noStrike" cap="none" spc="36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για</a:t>
            </a:r>
            <a:r>
              <a:rPr kumimoji="0" lang="en-US" sz="1600" b="1" i="0" u="none" strike="noStrike" cap="none" spc="32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9" normalizeH="0" baseline="0" noProof="0" dirty="0">
                <a:ln>
                  <a:noFill/>
                </a:ln>
                <a:effectLst/>
                <a:uLnTx/>
                <a:uFillTx/>
              </a:rPr>
              <a:t>την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διεξαγωγή</a:t>
            </a:r>
            <a:r>
              <a:rPr kumimoji="0" lang="en-US" sz="1600" b="1" i="0" u="none" strike="noStrike" cap="none" spc="41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18" normalizeH="0" baseline="0" noProof="0" dirty="0">
                <a:ln>
                  <a:noFill/>
                </a:ln>
                <a:effectLst/>
                <a:uLnTx/>
                <a:uFillTx/>
              </a:rPr>
              <a:t>και </a:t>
            </a:r>
            <a:r>
              <a:rPr kumimoji="0" lang="en-US" sz="1600" b="1" i="0" u="none" strike="noStrike" cap="none" spc="-367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5" normalizeH="0" baseline="0" noProof="0" dirty="0">
                <a:ln>
                  <a:noFill/>
                </a:ln>
                <a:effectLst/>
                <a:uLnTx/>
                <a:uFillTx/>
              </a:rPr>
              <a:t>δημοσιοποίηση</a:t>
            </a:r>
            <a:r>
              <a:rPr kumimoji="0" lang="en-US" sz="1600" b="1" i="0" u="none" strike="noStrike" cap="none" spc="45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ερευνών</a:t>
            </a:r>
            <a:r>
              <a:rPr kumimoji="0" lang="en-US" sz="1600" b="1" i="0" u="none" strike="noStrike" cap="none" spc="-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-9" normalizeH="0" baseline="0" noProof="0" dirty="0">
                <a:ln>
                  <a:noFill/>
                </a:ln>
                <a:effectLst/>
                <a:uLnTx/>
                <a:uFillTx/>
              </a:rPr>
              <a:t>κοινής</a:t>
            </a:r>
            <a:r>
              <a:rPr kumimoji="0" lang="en-US" sz="1600" b="1" i="0" u="none" strike="noStrike" cap="none" spc="14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6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γνώμης.</a:t>
            </a:r>
            <a:endParaRPr kumimoji="0" lang="el-GR" sz="16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133014" lvl="0" indent="0" defTabSz="914400" eaLnBrk="1" fontAlgn="auto" hangingPunct="1">
              <a:spcBef>
                <a:spcPts val="765"/>
              </a:spcBef>
              <a:spcAft>
                <a:spcPts val="0"/>
              </a:spcAft>
              <a:buClrTx/>
              <a:buSzTx/>
              <a:buNone/>
              <a:tabLst>
                <a:tab pos="183110" algn="l"/>
              </a:tabLst>
              <a:defRPr/>
            </a:pPr>
            <a:endParaRPr kumimoji="0" lang="en-US" sz="1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indent="-228600" defTabSz="914400" eaLnBrk="1" hangingPunct="1"/>
            <a:endParaRPr lang="en-US" altLang="en-US" sz="1300" dirty="0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5AA3283E-C476-452E-8DF2-3562ACC0A44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6204444" y="1112127"/>
            <a:ext cx="1941712" cy="3939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852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Πως κρίνετε τις παρεμβάσεις , την πολιτική παρουσία του Πρωθυπουργού Κυριάκου Μητσοτάκη;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9575001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492EDF53-0638-B19A-82AD-9758C08E37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04E54E61-98C1-6561-51CD-7AC9C9CE6E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122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Πως κρίνετε τις παρεμβάσεις , την πολιτική παρουσία του Πρωθυπουργού Κυριάκου Μητσοτάκη;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0384515"/>
              </p:ext>
            </p:extLst>
          </p:nvPr>
        </p:nvGraphicFramePr>
        <p:xfrm>
          <a:off x="866775" y="1968501"/>
          <a:ext cx="9093200" cy="45085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59449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Πως κρίνετε τις παρεμβάσεις , την πολιτική παρουσία του Πρωθυπουργού Κυριάκου Μητσοτάκη;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235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ΘΕΤΙΚΑ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ΘΕΤΙΚΑ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ΜΑΛΛΟΝ ΑΡΝΗΤΙΚΑ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ΑΡΝΗΤΙΚΑ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9449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27,0%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0,6%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9449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62,8%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9449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32,8%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9449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15,9%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63,6%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9449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9449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57,1%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3,6%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907FA84-DA2D-776A-FCE3-7B1047454BB8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9C7BF90B-CC99-7F30-6B66-DAA80C92DBF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D0E06DEB-B832-641D-59B9-9923C6F7A2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72223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138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Πιστεύετε ότι ο Κυριάκος Μητσοτάκης ή ο Αλέξης Τσίπρας μπορεί να αντιμετωπίσει μέσα στην δύσκολη οικονομική συγκυρία πιο αποτελεσματικά τα προβλήματα της Οικονομίας / Λαϊκών εισοδημάτων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74786300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9DFA0975-43CA-D093-7E19-7201880A44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D79ABB8-FC39-C5EB-2518-52DA9451C7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23A88708-A22E-C1A9-FC41-BC232BFA5896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1BC1E7E0-1F13-FA13-EEEB-E2C50C62958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138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 Πιστεύετε ότι ο Κυριάκος Μητσοτάκης ή ο Αλέξης Τσίπρας μπορεί να αντιμετωπίσει μέσα στην δύσκολη οικονομική συγκυρία πιο αποτελεσματικά τα θέματα Ανάπτυξης της χώρας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23372799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F821EFC3-CFE7-DA1E-51B8-9675CAB170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A725EDAB-C791-400A-8E13-C94506234A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CBE32A5A-EAB2-ED5D-147D-F9318DD90B8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5D1DA857-D509-6A98-2D47-16F5E4A0DA8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138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Πιστεύετε ότι ο Κυριάκος Μητσοτάκης ή ο Αλέξης Τσίπρας μπορεί να αντιμετωπίσει μέσα στην δύσκολη οικονομική συγκυρία πιο αποτελεσματικά την ακρίβεια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13049629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5C77C4B1-1084-0BBA-11B7-FEB6B1943E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81B9DD2D-2E44-C088-71F7-B26CBF8CBD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566F34F9-E8F5-99C3-2E70-8272CD2A0DD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A98A053D-6C10-6B06-6CF8-638656F171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138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Πιστεύετε ότι ο Κυριάκος Μητσοτάκης ή ο Αλέξης Τσίπρας μπορεί να αντιμετωπίσει μέσα στην δύσκολη οικονομική συγκυρία πιο αποτελεσματικά τα θέματα Εξωτερικής Πολιτικής και την Τουρκική επιθετικότητα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50653316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C1F18B7A-78ED-10FB-14E4-1A09C51B73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D39978B1-6D02-4B6C-2D63-9EF85BBFAD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3E721470-CC3D-4BD4-D9A5-B8A950D680B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E49DD546-DC71-9C66-254D-6F1CA7792B0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979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Πιστεύετε ότι ο Κυριάκος Μητσοτάκης ή ο Αλέξης Τσίπρας μπορεί να αντιμετωπίσει μέσα στην δύσκολη οικονομική συγκυρία πιο αποτελεσματικά την εγκληματικότητα / παραβατικότητα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26800843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A19AFF0-12C7-1D14-6D11-E2BC629F4A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68218A01-619C-B5E4-DD34-0181EFF198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E273BFB1-5EE4-3C84-51B6-D6EF5722E7C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9D0A80DC-2922-95C0-79B3-E507553AA44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233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Πιστεύετε ότι ο Κυριάκος Μητσοτάκης ή ο Αλέξης Τσίπρας μπορεί να αντιμετωπίσει μέσα στην δύσκολη οικονομική συγκυρία πιο αποτελεσματικά τα θέματα Παιδείας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38100421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57470BE3-B79F-ECD2-31DF-EE0E1AE3AE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7EB18974-6B08-329C-0A8B-4FB9C03DA4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7800A7F4-0960-448C-A82A-AAB8C725195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7A8435D2-A827-0A2F-D0EB-E62FF73DCCA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138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Πιστεύετε ότι ο Κυριάκος Μητσοτάκης ή ο Αλέξης Τσίπρας μπορεί να αντιμετωπίσει μέσα στην δύσκολη οικονομική συγκυρία πιο αποτελεσματικά τα θέματα Υγείας</a:t>
            </a: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14482659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3B74F355-D0F3-779C-F6D3-3302805DFC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7240" y="7253288"/>
            <a:ext cx="1147960" cy="695999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D0133319-E5F8-C588-EFA8-C581B58311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9100" y="7253288"/>
            <a:ext cx="1015141" cy="687317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A639C3AA-FA21-1948-73CA-0B9FFCDB879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xmlns="" id="{057DB64E-65A8-9C35-6BDD-7C6CAB8298A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xmlns="" id="{8555C5B3-193A-4749-9AFD-682E53CDDE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2EAE06A6-F76A-41C9-827A-C561B0044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-3"/>
            <a:ext cx="10826750" cy="812006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89F9D4E8-0639-444B-949B-9518585061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27014" y="0"/>
            <a:ext cx="6803957" cy="81200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7E3DA7A2-ED70-4BBA-AB72-00AD461FA4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27015" y="-7"/>
            <a:ext cx="10399735" cy="7590013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4AC9839C-7810-4604-948A-F6E68C4C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84" y="1015008"/>
            <a:ext cx="4215683" cy="36681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49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ΤΕΛΟΣ ΠΑΡΟΥΣΙΑΣΗΣ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FC485432-3647-4218-B5D3-15D3FA222B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3931916" y="1225225"/>
            <a:ext cx="2962921" cy="1082674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F4AFDDCA-6ABA-4D23-8A5C-1BF0F43081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74976" y="1258081"/>
            <a:ext cx="4223571" cy="56314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09D0AE62-815C-4DCB-8EFA-DD7D55B1CC5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 bwMode="auto">
          <a:xfrm>
            <a:off x="6145600" y="3732473"/>
            <a:ext cx="3318680" cy="672031"/>
          </a:xfrm>
          <a:prstGeom prst="rect">
            <a:avLst/>
          </a:prstGeom>
          <a:noFill/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09700C72-8C7A-4CA8-B670-A8F75EE190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165303"/>
            <a:ext cx="9338072" cy="1180898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Ποιο πρόβλημα θεωρείτε πιο σοβαρό για την χώρα, σας ανησυχεί περισσότερο</a:t>
            </a:r>
            <a:r>
              <a:rPr lang="en-US" sz="2000" b="1" dirty="0"/>
              <a:t>;</a:t>
            </a:r>
            <a:r>
              <a:rPr lang="el-GR" sz="2000" b="1" dirty="0"/>
              <a:t/>
            </a:r>
            <a:br>
              <a:rPr lang="el-GR" sz="2000" b="1" dirty="0"/>
            </a:br>
            <a:r>
              <a:rPr lang="el-GR" sz="2000" b="1" dirty="0"/>
              <a:t>Δυνατότητα 2 απαντήσεων</a:t>
            </a:r>
            <a:endParaRPr lang="el-GR" sz="19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56226797"/>
              </p:ext>
            </p:extLst>
          </p:nvPr>
        </p:nvGraphicFramePr>
        <p:xfrm>
          <a:off x="508000" y="1346200"/>
          <a:ext cx="9777413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61FA784E-3442-9143-89FA-075A54492F5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B914AAA7-D937-5445-B2D2-E31884E37C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7121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725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Θεωρείτε ένα θερμό επεισόδιο στο Αιγαίο πιθανό ή όχι;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17445684"/>
              </p:ext>
            </p:extLst>
          </p:nvPr>
        </p:nvGraphicFramePr>
        <p:xfrm>
          <a:off x="541338" y="1346200"/>
          <a:ext cx="9744075" cy="590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4CF600E3-7BD8-F165-9F95-5B22852A500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1D1E4622-50DE-FC05-4673-2CA4F0FFF6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995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Θεωρείτε ένα θερμό επεισόδιο στο Αιγαίο πιθανό ή όχι;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2880256"/>
              </p:ext>
            </p:extLst>
          </p:nvPr>
        </p:nvGraphicFramePr>
        <p:xfrm>
          <a:off x="866775" y="1816100"/>
          <a:ext cx="9093200" cy="495300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1460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effectLst/>
                        </a:rPr>
                        <a:t>Θεωρείτε ένα θερμό επεισόδιο στο Αιγαίο πιθανό ή όχι;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075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Σίγουρα πιθανό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Μάλλον πιθανό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Καθόλου πιθανό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Όχι και τόσο πιθανό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>
                          <a:effectLst/>
                        </a:rPr>
                        <a:t>ΔΓ/ΔΑ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4606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Ν.Δ.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39,7%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4606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>
                          <a:effectLst/>
                        </a:rPr>
                        <a:t>ΣΥΡΙΖΑ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10,4%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32,3%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20,4%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33,1%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4606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4,5%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35,8%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19,4%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37,3%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4606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Κ.Κ.Ε.*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11,6%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41,9%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4606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ΕΛΛΗΝΙΚΗ ΛΥΣΗ*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16,7%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6,7%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23,3%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 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4606">
                <a:tc>
                  <a:txBody>
                    <a:bodyPr/>
                    <a:lstStyle/>
                    <a:p>
                      <a:pPr algn="l" fontAlgn="t"/>
                      <a:r>
                        <a:rPr lang="el-GR" sz="1100" b="1" u="none" strike="noStrike" dirty="0">
                          <a:effectLst/>
                        </a:rPr>
                        <a:t>ΜΕΡΑ 25*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3,6%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50,0%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25,0%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>
                          <a:effectLst/>
                        </a:rPr>
                        <a:t>21,4%</a:t>
                      </a:r>
                      <a:endParaRPr lang="el-GR" sz="11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u="none" strike="noStrike" dirty="0">
                          <a:effectLst/>
                        </a:rPr>
                        <a:t> </a:t>
                      </a:r>
                      <a:endParaRPr lang="el-GR" sz="11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C0063B6-0109-E91B-DE76-1BA98BA53294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233C2B32-13F3-B551-2B91-3CFBA235466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9BC8D014-07BE-49FD-00CC-176CE7D5BA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5878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13881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l-GR" sz="2000" b="1" dirty="0"/>
              <a:t>Πόσο ικανοποιημένος είστε από τον τρόπο που χειρίζεται τα θέματα εξωτερικής πολιτικής και αντιμετώπισης της Τουρκικής προκλητικότητας η Κυβέρνηση;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8504469"/>
              </p:ext>
            </p:extLst>
          </p:nvPr>
        </p:nvGraphicFramePr>
        <p:xfrm>
          <a:off x="541338" y="1438275"/>
          <a:ext cx="9744075" cy="5815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BC805172-846B-41AC-A1A2-CEAF9A90072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4C2272BE-5068-AF1C-5949-D1853D5D340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551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Πόσο ικανοποιημένος είστε από τον τρόπο που χειρίζεται τα θέματα εξωτερικής πολιτικής και αντιμετώπισης της Τουρκικής προκλητικότητας η Κυβέρνηση;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3381142"/>
              </p:ext>
            </p:extLst>
          </p:nvPr>
        </p:nvGraphicFramePr>
        <p:xfrm>
          <a:off x="866775" y="2197101"/>
          <a:ext cx="9093200" cy="460633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512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6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18229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Πόσο ικανοποιημένος είστε από τον τρόπο που χειρίζεται τα θέματα εξωτερικής πολιτικής και αντιμετώπισης της Τουρκικής προκλητικότητας η Κυβέρνηση;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85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ΑΡΚΕΤΑ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ΛΙΓΟ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ΚΑΘΟΛΟΥ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02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37,3%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40,9%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9,4%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02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32,7%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50,8%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027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42,6%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23,5%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17,6%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36983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18,2%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54,5%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302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16,1%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38,7%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027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10,3%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10,3%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31,0%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44,8%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3,4%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329B13B-594F-078C-8E95-B09F92CB1D7C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91D3B756-5833-0588-5AFC-8FAA2FC8DF3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0137A5DD-75A9-A7B7-FC9B-0D8DAC4097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66939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868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Πιστεύετε ότι η ακρίβεια που αντιμετωπίζουμε οφείλεται κυρίως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7739"/>
              </p:ext>
            </p:extLst>
          </p:nvPr>
        </p:nvGraphicFramePr>
        <p:xfrm>
          <a:off x="541338" y="2057400"/>
          <a:ext cx="9744075" cy="5195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>
            <a:extLst>
              <a:ext uri="{FF2B5EF4-FFF2-40B4-BE49-F238E27FC236}">
                <a16:creationId xmlns:a16="http://schemas.microsoft.com/office/drawing/2014/main" xmlns="" id="{8CBF64A6-288C-FADB-4F69-9EB39253D88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74D3E0C8-1AA0-CADB-7D3D-6C1C8C4BCD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13552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106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2000" b="1" dirty="0"/>
              <a:t>Πιστεύετε ότι η ακρίβεια που αντιμετωπίζουμε οφείλεται κυρίως</a:t>
            </a:r>
            <a:br>
              <a:rPr lang="el-GR" sz="2000" b="1" dirty="0"/>
            </a:br>
            <a:endParaRPr lang="el-GR" sz="19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5174584"/>
              </p:ext>
            </p:extLst>
          </p:nvPr>
        </p:nvGraphicFramePr>
        <p:xfrm>
          <a:off x="990600" y="2095500"/>
          <a:ext cx="9091812" cy="468630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694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741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41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741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5890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b="1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Πιστεύετε ότι η ακρίβεια που αντιμετωπίζουμε οφείλεται κυρίως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50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Στην Διεθνή συγκυρία λόγω της εισβολής Της Ρωσίας στην Ουκρανία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Στην Πολιτική της Ελληνικής Κυβέρνησης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ΔΓ/ΔΑ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589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Ν.Δ.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72,1%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589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>
                          <a:effectLst/>
                        </a:rPr>
                        <a:t>ΣΥΡΙΖΑ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22,6%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72,8%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4,6%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5890">
                <a:tc>
                  <a:txBody>
                    <a:bodyPr/>
                    <a:lstStyle/>
                    <a:p>
                      <a:pPr marL="0" marR="0" lvl="0" indent="0" algn="l" defTabSz="1081799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ΠΑΣΟΚ-ΚΙΝΗΜΑ ΑΛΛΑΓΗΣ  </a:t>
                      </a:r>
                    </a:p>
                    <a:p>
                      <a:pPr algn="l" fontAlgn="t"/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61,2%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26,9%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11,9%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589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Κ.Κ.Ε.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25,0%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54,5%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20,5%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589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ΕΛΛΗΝΙΚΗ ΛΥΣΗ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30,0%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63,3%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6,7%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5890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1" u="none" strike="noStrike" dirty="0">
                          <a:effectLst/>
                        </a:rPr>
                        <a:t>ΜΕΡΑ 25</a:t>
                      </a:r>
                      <a:r>
                        <a:rPr lang="en-GB" sz="1200" b="1" u="none" strike="noStrike" dirty="0">
                          <a:effectLst/>
                        </a:rPr>
                        <a:t> *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14,3%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>
                          <a:effectLst/>
                        </a:rPr>
                        <a:t>71,4%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u="none" strike="noStrike" dirty="0">
                          <a:effectLst/>
                        </a:rPr>
                        <a:t>14,3%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BB0F26F-869D-2642-1369-D2058FAD6EA0}"/>
              </a:ext>
            </a:extLst>
          </p:cNvPr>
          <p:cNvSpPr txBox="1"/>
          <p:nvPr/>
        </p:nvSpPr>
        <p:spPr>
          <a:xfrm>
            <a:off x="4493173" y="7103146"/>
            <a:ext cx="5412826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el-GR" sz="1200" b="1" dirty="0">
                <a:solidFill>
                  <a:schemeClr val="accent2"/>
                </a:solidFill>
              </a:rPr>
              <a:t>*Ενδεικτικές αναλύσεις λόγω χαμηλής βάσης(Μ&lt;60)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76F6D7B2-B704-12B2-51A2-CEB0ACBDC3A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40700" y="7560828"/>
            <a:ext cx="1941712" cy="39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FEBB098B-C612-B1A1-DC2F-4D1117C7A7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83236"/>
            <a:ext cx="797163" cy="436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06449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1534</Words>
  <Application>Microsoft Office PowerPoint</Application>
  <PresentationFormat>B4 (ISO) (250x353 χιλ.)</PresentationFormat>
  <Paragraphs>454</Paragraphs>
  <Slides>29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3</vt:i4>
      </vt:variant>
      <vt:variant>
        <vt:lpstr>Τίτλοι διαφανειών</vt:lpstr>
      </vt:variant>
      <vt:variant>
        <vt:i4>29</vt:i4>
      </vt:variant>
    </vt:vector>
  </HeadingPairs>
  <TitlesOfParts>
    <vt:vector size="32" baseType="lpstr">
      <vt:lpstr>Office Theme</vt:lpstr>
      <vt:lpstr>4_Office Theme</vt:lpstr>
      <vt:lpstr>1_Office Theme</vt:lpstr>
      <vt:lpstr>  ΙΟΥΛΙΟΣ    2022</vt:lpstr>
      <vt:lpstr>Ταυτότητα Έρευνας</vt:lpstr>
      <vt:lpstr>Ποιο πρόβλημα θεωρείτε πιο σοβαρό για την χώρα, σας ανησυχεί περισσότερο; Δυνατότητα 2 απαντήσεων</vt:lpstr>
      <vt:lpstr>Θεωρείτε ένα θερμό επεισόδιο στο Αιγαίο πιθανό ή όχι; </vt:lpstr>
      <vt:lpstr>Θεωρείτε ένα θερμό επεισόδιο στο Αιγαίο πιθανό ή όχι; </vt:lpstr>
      <vt:lpstr>Πόσο ικανοποιημένος είστε από τον τρόπο που χειρίζεται τα θέματα εξωτερικής πολιτικής και αντιμετώπισης της Τουρκικής προκλητικότητας η Κυβέρνηση; </vt:lpstr>
      <vt:lpstr>Πόσο ικανοποιημένος είστε από τον τρόπο που χειρίζεται τα θέματα εξωτερικής πολιτικής και αντιμετώπισης της Τουρκικής προκλητικότητας η Κυβέρνηση; </vt:lpstr>
      <vt:lpstr>Πιστεύετε ότι η ακρίβεια που αντιμετωπίζουμε οφείλεται κυρίως </vt:lpstr>
      <vt:lpstr>Πιστεύετε ότι η ακρίβεια που αντιμετωπίζουμε οφείλεται κυρίως </vt:lpstr>
      <vt:lpstr>Εσείς προσωπικά πόσο επηρεάζεστε από τις αυξήσεις των τιμών; </vt:lpstr>
      <vt:lpstr>Εσείς προσωπικά πόσο επηρεάζεστε από τις αυξήσεις των τιμών; </vt:lpstr>
      <vt:lpstr>Πόσο ικανοποιημένος είστε από τα μέτρα που έχει πάρει η Κυβέρνηση για να αντιμετωπίσει την ακρίβεια και να στηρίξει το λαϊκό εισόδημα (μέτρα για να μειωθούν τα τιμολόγια ενέργειας, fuel pass 1 και 2, αύξηση κατώτατου μισθού, διάφορα επιδόματα κ.λπ.) ; </vt:lpstr>
      <vt:lpstr>Πόσο ικανοποιημένος είστε από τα μέτρα που έχει πάρει η Κυβέρνηση για να αντιμετωπίσει την ακρίβεια και να στηρίξει το λαϊκό εισόδημα (μέτρα για να μειωθούν τα τιμολόγια ενέργειας, fuel pass 1 και 2, αύξηση κατώτατου μισθού, διάφορα επιδόματα κ.λπ.) ; </vt:lpstr>
      <vt:lpstr>Από όσα έχετε ακούσει και γνωρίζετε, θεωρείτε ότι ο νόμος της Ν. Κεραμέως για τα πανεπιστήμια, θα συμβάλλει στην αναβάθμιση των πανεπιστημιακών ιδρυμάτων; </vt:lpstr>
      <vt:lpstr>Από όσα έχετε ακούσει και γνωρίζετε, θεωρείτε ότι ο νόμος της Ν. Κεραμέως για τα πανεπιστήμια, θα συμβάλλει στην αναβάθμιση των πανεπιστημιακών ιδρυμάτων; </vt:lpstr>
      <vt:lpstr>Πόσο ικανοποιημένος είστε από το συνολικό κυβερνητικό έργο τα τρία χρόνια της θητείας της Κυβέρνησης;   </vt:lpstr>
      <vt:lpstr>Πόσο ικανοποιημένος είστε από το συνολικό κυβερνητικό έργο τα τρία χρόνια της θητείας της Κυβέρνησης;   </vt:lpstr>
      <vt:lpstr>Πιστεύετε ότι αν αυτά τα τρία χρόνια είχαμε Κυβέρνηση ΣΥΡΙΖΑ, θα αντιμετώπιζε καλύτερα τα προβλήματα, τις κρίσεις που προέκυψαν; </vt:lpstr>
      <vt:lpstr>Πιστεύετε ότι αν αυτά τα τρία χρόνια είχαμε Κυβέρνηση ΣΥΡΙΖΑ, θα αντιμετώπιζε καλύτερα τα προβλήματα, τις κρίσεις που προέκυψαν; </vt:lpstr>
      <vt:lpstr>Πως κρίνετε τις παρεμβάσεις , την πολιτική παρουσία του Πρωθυπουργού Κυριάκου Μητσοτάκη; </vt:lpstr>
      <vt:lpstr>Πως κρίνετε τις παρεμβάσεις , την πολιτική παρουσία του Πρωθυπουργού Κυριάκου Μητσοτάκη; </vt:lpstr>
      <vt:lpstr>Πιστεύετε ότι ο Κυριάκος Μητσοτάκης ή ο Αλέξης Τσίπρας μπορεί να αντιμετωπίσει μέσα στην δύσκολη οικονομική συγκυρία πιο αποτελεσματικά τα προβλήματα της Οικονομίας / Λαϊκών εισοδημάτων</vt:lpstr>
      <vt:lpstr> Πιστεύετε ότι ο Κυριάκος Μητσοτάκης ή ο Αλέξης Τσίπρας μπορεί να αντιμετωπίσει μέσα στην δύσκολη οικονομική συγκυρία πιο αποτελεσματικά τα θέματα Ανάπτυξης της χώρας</vt:lpstr>
      <vt:lpstr>Πιστεύετε ότι ο Κυριάκος Μητσοτάκης ή ο Αλέξης Τσίπρας μπορεί να αντιμετωπίσει μέσα στην δύσκολη οικονομική συγκυρία πιο αποτελεσματικά την ακρίβεια</vt:lpstr>
      <vt:lpstr>Πιστεύετε ότι ο Κυριάκος Μητσοτάκης ή ο Αλέξης Τσίπρας μπορεί να αντιμετωπίσει μέσα στην δύσκολη οικονομική συγκυρία πιο αποτελεσματικά τα θέματα Εξωτερικής Πολιτικής και την Τουρκική επιθετικότητα</vt:lpstr>
      <vt:lpstr>Πιστεύετε ότι ο Κυριάκος Μητσοτάκης ή ο Αλέξης Τσίπρας μπορεί να αντιμετωπίσει μέσα στην δύσκολη οικονομική συγκυρία πιο αποτελεσματικά την εγκληματικότητα / παραβατικότητα</vt:lpstr>
      <vt:lpstr>Πιστεύετε ότι ο Κυριάκος Μητσοτάκης ή ο Αλέξης Τσίπρας μπορεί να αντιμετωπίσει μέσα στην δύσκολη οικονομική συγκυρία πιο αποτελεσματικά τα θέματα Παιδείας</vt:lpstr>
      <vt:lpstr>Πιστεύετε ότι ο Κυριάκος Μητσοτάκης ή ο Αλέξης Τσίπρας μπορεί να αντιμετωπίσει μέσα στην δύσκολη οικονομική συγκυρία πιο αποτελεσματικά τα θέματα Υγείας</vt:lpstr>
      <vt:lpstr>ΤΕΛΟΣ ΠΑΡΟΥΣΙΑΣΗΣ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nickbac</cp:lastModifiedBy>
  <cp:revision>214</cp:revision>
  <dcterms:created xsi:type="dcterms:W3CDTF">2021-02-20T11:15:26Z</dcterms:created>
  <dcterms:modified xsi:type="dcterms:W3CDTF">2022-07-19T06:48:46Z</dcterms:modified>
</cp:coreProperties>
</file>